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1" r:id="rId1"/>
  </p:sldMasterIdLst>
  <p:notesMasterIdLst>
    <p:notesMasterId r:id="rId22"/>
  </p:notesMasterIdLst>
  <p:handoutMasterIdLst>
    <p:handoutMasterId r:id="rId23"/>
  </p:handoutMasterIdLst>
  <p:sldIdLst>
    <p:sldId id="256" r:id="rId2"/>
    <p:sldId id="272" r:id="rId3"/>
    <p:sldId id="267" r:id="rId4"/>
    <p:sldId id="268" r:id="rId5"/>
    <p:sldId id="260" r:id="rId6"/>
    <p:sldId id="273" r:id="rId7"/>
    <p:sldId id="274" r:id="rId8"/>
    <p:sldId id="258" r:id="rId9"/>
    <p:sldId id="269" r:id="rId10"/>
    <p:sldId id="266" r:id="rId11"/>
    <p:sldId id="263" r:id="rId12"/>
    <p:sldId id="271" r:id="rId13"/>
    <p:sldId id="261" r:id="rId14"/>
    <p:sldId id="262" r:id="rId15"/>
    <p:sldId id="265" r:id="rId16"/>
    <p:sldId id="270" r:id="rId17"/>
    <p:sldId id="277" r:id="rId18"/>
    <p:sldId id="276" r:id="rId19"/>
    <p:sldId id="275" r:id="rId20"/>
    <p:sldId id="264" r:id="rId21"/>
  </p:sldIdLst>
  <p:sldSz cx="12192000" cy="6858000"/>
  <p:notesSz cx="6797675" cy="98726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629"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52E8AA-E61F-43E3-99AD-D606AB6100DF}" type="doc">
      <dgm:prSet loTypeId="urn:microsoft.com/office/officeart/2005/8/layout/chevron2" loCatId="list" qsTypeId="urn:microsoft.com/office/officeart/2005/8/quickstyle/3d1" qsCatId="3D" csTypeId="urn:microsoft.com/office/officeart/2005/8/colors/accent4_3" csCatId="accent4" phldr="1"/>
      <dgm:spPr/>
      <dgm:t>
        <a:bodyPr/>
        <a:lstStyle/>
        <a:p>
          <a:endParaRPr lang="fr-FR"/>
        </a:p>
      </dgm:t>
    </dgm:pt>
    <dgm:pt modelId="{18D0BD64-47D7-420D-AA9E-A875F99C66FE}">
      <dgm:prSet phldrT="[Texte]"/>
      <dgm:spPr/>
      <dgm:t>
        <a:bodyPr/>
        <a:lstStyle/>
        <a:p>
          <a:r>
            <a:rPr lang="fr-FR" b="1"/>
            <a:t>Étape 1 :</a:t>
          </a:r>
          <a:endParaRPr lang="fr-FR"/>
        </a:p>
      </dgm:t>
    </dgm:pt>
    <dgm:pt modelId="{2CDF930E-FF29-4BD7-8FBF-5452F876CFE6}" type="parTrans" cxnId="{C310F895-4F5A-4AA0-ADEA-2A379C67FAC7}">
      <dgm:prSet/>
      <dgm:spPr/>
      <dgm:t>
        <a:bodyPr/>
        <a:lstStyle/>
        <a:p>
          <a:endParaRPr lang="fr-FR"/>
        </a:p>
      </dgm:t>
    </dgm:pt>
    <dgm:pt modelId="{EA8B3DB4-3589-4A6D-AC0A-BB62DFB86A24}" type="sibTrans" cxnId="{C310F895-4F5A-4AA0-ADEA-2A379C67FAC7}">
      <dgm:prSet/>
      <dgm:spPr/>
      <dgm:t>
        <a:bodyPr/>
        <a:lstStyle/>
        <a:p>
          <a:endParaRPr lang="fr-FR"/>
        </a:p>
      </dgm:t>
    </dgm:pt>
    <dgm:pt modelId="{2E7E5968-11CA-4581-9F66-81C78DDF47AE}">
      <dgm:prSet phldrT="[Texte]" custT="1"/>
      <dgm:spPr/>
      <dgm:t>
        <a:bodyPr/>
        <a:lstStyle/>
        <a:p>
          <a:r>
            <a:rPr lang="fr-FR" sz="700" b="1"/>
            <a:t>Recueille des éléments variable de paie</a:t>
          </a:r>
          <a:endParaRPr lang="fr-FR" sz="700"/>
        </a:p>
      </dgm:t>
    </dgm:pt>
    <dgm:pt modelId="{93BDD177-D12D-4459-94A4-A63A56A5F2E2}" type="parTrans" cxnId="{0EBF6C34-24E7-490E-B8CA-19FEA7C72F22}">
      <dgm:prSet/>
      <dgm:spPr/>
      <dgm:t>
        <a:bodyPr/>
        <a:lstStyle/>
        <a:p>
          <a:endParaRPr lang="fr-FR"/>
        </a:p>
      </dgm:t>
    </dgm:pt>
    <dgm:pt modelId="{E5343EEE-C94D-4F41-BF5F-C41ECA0E810A}" type="sibTrans" cxnId="{0EBF6C34-24E7-490E-B8CA-19FEA7C72F22}">
      <dgm:prSet/>
      <dgm:spPr/>
      <dgm:t>
        <a:bodyPr/>
        <a:lstStyle/>
        <a:p>
          <a:endParaRPr lang="fr-FR"/>
        </a:p>
      </dgm:t>
    </dgm:pt>
    <dgm:pt modelId="{C1C3DC4B-0307-489A-9D3B-A427F50064B0}">
      <dgm:prSet/>
      <dgm:spPr/>
      <dgm:t>
        <a:bodyPr/>
        <a:lstStyle/>
        <a:p>
          <a:r>
            <a:rPr lang="fr-FR" b="1"/>
            <a:t>Étape 3 :</a:t>
          </a:r>
          <a:endParaRPr lang="fr-FR"/>
        </a:p>
      </dgm:t>
    </dgm:pt>
    <dgm:pt modelId="{0DE36768-F9BC-45B5-A061-7FC048F94939}" type="parTrans" cxnId="{FC4DB093-6B64-4721-826B-6B871CB4F2FF}">
      <dgm:prSet/>
      <dgm:spPr/>
      <dgm:t>
        <a:bodyPr/>
        <a:lstStyle/>
        <a:p>
          <a:endParaRPr lang="fr-FR"/>
        </a:p>
      </dgm:t>
    </dgm:pt>
    <dgm:pt modelId="{26C8406B-C4C7-48F4-837B-8344DB735677}" type="sibTrans" cxnId="{FC4DB093-6B64-4721-826B-6B871CB4F2FF}">
      <dgm:prSet/>
      <dgm:spPr/>
      <dgm:t>
        <a:bodyPr/>
        <a:lstStyle/>
        <a:p>
          <a:endParaRPr lang="fr-FR"/>
        </a:p>
      </dgm:t>
    </dgm:pt>
    <dgm:pt modelId="{4C12C2C9-9F03-4508-B181-C0C19863DD41}">
      <dgm:prSet phldrT="[Texte]" custT="1"/>
      <dgm:spPr/>
      <dgm:t>
        <a:bodyPr/>
        <a:lstStyle/>
        <a:p>
          <a:r>
            <a:rPr lang="fr-FR" sz="700"/>
            <a:t>Envoye d'un mail aux managers* pour validation des absences sur FIGGO, et si c’est un mois à prime trimestrielle (février, mai, août et novembre) et/ou annuelle en février, demander le montant et le pourcentage. </a:t>
          </a:r>
        </a:p>
      </dgm:t>
    </dgm:pt>
    <dgm:pt modelId="{F7341D41-8DE4-4279-8D44-0A2AE06730C5}" type="parTrans" cxnId="{4B362930-AD5F-4F4B-A163-232C99B4AD6C}">
      <dgm:prSet/>
      <dgm:spPr/>
      <dgm:t>
        <a:bodyPr/>
        <a:lstStyle/>
        <a:p>
          <a:endParaRPr lang="fr-FR"/>
        </a:p>
      </dgm:t>
    </dgm:pt>
    <dgm:pt modelId="{550A8AAE-7FC1-4DA9-B72D-BB1F5FF51F2E}" type="sibTrans" cxnId="{4B362930-AD5F-4F4B-A163-232C99B4AD6C}">
      <dgm:prSet/>
      <dgm:spPr/>
      <dgm:t>
        <a:bodyPr/>
        <a:lstStyle/>
        <a:p>
          <a:endParaRPr lang="fr-FR"/>
        </a:p>
      </dgm:t>
    </dgm:pt>
    <dgm:pt modelId="{7DB139A1-D07E-48D7-8836-2EB3C5FEA916}">
      <dgm:prSet phldrT="[Texte]"/>
      <dgm:spPr/>
      <dgm:t>
        <a:bodyPr/>
        <a:lstStyle/>
        <a:p>
          <a:r>
            <a:rPr lang="fr-FR" b="1"/>
            <a:t>Étape 2 :</a:t>
          </a:r>
          <a:endParaRPr lang="fr-FR"/>
        </a:p>
      </dgm:t>
    </dgm:pt>
    <dgm:pt modelId="{9FB1435D-B4D2-47D5-8202-6010E597E5B8}" type="parTrans" cxnId="{62301E94-984B-4D33-BBD6-569DCD8052D2}">
      <dgm:prSet/>
      <dgm:spPr/>
      <dgm:t>
        <a:bodyPr/>
        <a:lstStyle/>
        <a:p>
          <a:endParaRPr lang="fr-FR"/>
        </a:p>
      </dgm:t>
    </dgm:pt>
    <dgm:pt modelId="{D9375AB2-02E9-4EBB-A456-76B2C2B722CC}" type="sibTrans" cxnId="{62301E94-984B-4D33-BBD6-569DCD8052D2}">
      <dgm:prSet/>
      <dgm:spPr/>
      <dgm:t>
        <a:bodyPr/>
        <a:lstStyle/>
        <a:p>
          <a:endParaRPr lang="fr-FR"/>
        </a:p>
      </dgm:t>
    </dgm:pt>
    <dgm:pt modelId="{E7ABB16B-F475-427C-BAAE-8021B5841E75}">
      <dgm:prSet phldrT="[Texte]" custT="1"/>
      <dgm:spPr/>
      <dgm:t>
        <a:bodyPr/>
        <a:lstStyle/>
        <a:p>
          <a:r>
            <a:rPr lang="fr-FR" sz="700"/>
            <a:t>Les informations sont à communiquer à ADP via le flexiform. </a:t>
          </a:r>
        </a:p>
      </dgm:t>
    </dgm:pt>
    <dgm:pt modelId="{827704ED-7635-4458-9501-303EC8CFAC5F}" type="parTrans" cxnId="{570234EC-3B49-471C-BD7B-A2C2CB6F2842}">
      <dgm:prSet/>
      <dgm:spPr/>
      <dgm:t>
        <a:bodyPr/>
        <a:lstStyle/>
        <a:p>
          <a:endParaRPr lang="fr-FR"/>
        </a:p>
      </dgm:t>
    </dgm:pt>
    <dgm:pt modelId="{73692EEE-E790-452D-901B-03E8B94B562E}" type="sibTrans" cxnId="{570234EC-3B49-471C-BD7B-A2C2CB6F2842}">
      <dgm:prSet/>
      <dgm:spPr/>
      <dgm:t>
        <a:bodyPr/>
        <a:lstStyle/>
        <a:p>
          <a:endParaRPr lang="fr-FR"/>
        </a:p>
      </dgm:t>
    </dgm:pt>
    <dgm:pt modelId="{2ACB9483-F85C-4BFB-9D72-D24C81E8D921}">
      <dgm:prSet custT="1"/>
      <dgm:spPr/>
      <dgm:t>
        <a:bodyPr/>
        <a:lstStyle/>
        <a:p>
          <a:r>
            <a:rPr lang="fr-FR" sz="700"/>
            <a:t>Envoye des éléments de paie à ADP) indiqué dans la timetable.</a:t>
          </a:r>
        </a:p>
      </dgm:t>
    </dgm:pt>
    <dgm:pt modelId="{8B8910F5-771D-4B9D-AED5-78C1244B5D69}" type="parTrans" cxnId="{C168F7B0-F3A9-4F65-A74C-F29246CF705F}">
      <dgm:prSet/>
      <dgm:spPr/>
      <dgm:t>
        <a:bodyPr/>
        <a:lstStyle/>
        <a:p>
          <a:endParaRPr lang="fr-FR"/>
        </a:p>
      </dgm:t>
    </dgm:pt>
    <dgm:pt modelId="{5DE8C005-9E23-45F6-98F8-895E196ED85A}" type="sibTrans" cxnId="{C168F7B0-F3A9-4F65-A74C-F29246CF705F}">
      <dgm:prSet/>
      <dgm:spPr/>
      <dgm:t>
        <a:bodyPr/>
        <a:lstStyle/>
        <a:p>
          <a:endParaRPr lang="fr-FR"/>
        </a:p>
      </dgm:t>
    </dgm:pt>
    <dgm:pt modelId="{C3B04D61-EACE-4FF9-8CB5-4FBC8FEDFD07}">
      <dgm:prSet phldrT="[Texte]" custT="1"/>
      <dgm:spPr/>
      <dgm:t>
        <a:bodyPr/>
        <a:lstStyle/>
        <a:p>
          <a:r>
            <a:rPr lang="fr-FR" sz="700"/>
            <a:t>Une fois rempli, le flexiform est à déposer sur SPM en respectant le </a:t>
          </a:r>
          <a:r>
            <a:rPr lang="fr-FR" sz="700" b="1"/>
            <a:t>cut-off</a:t>
          </a:r>
          <a:r>
            <a:rPr lang="fr-FR" sz="700"/>
            <a:t> (date arrêté pour </a:t>
          </a:r>
        </a:p>
      </dgm:t>
    </dgm:pt>
    <dgm:pt modelId="{CDC8727A-1398-437C-BD83-9D8137DE7777}" type="parTrans" cxnId="{13D3A720-8E79-4039-B421-93B96A499F6D}">
      <dgm:prSet/>
      <dgm:spPr/>
      <dgm:t>
        <a:bodyPr/>
        <a:lstStyle/>
        <a:p>
          <a:endParaRPr lang="fr-FR"/>
        </a:p>
      </dgm:t>
    </dgm:pt>
    <dgm:pt modelId="{89FB9BC4-66E4-460B-96B1-78B3648DA74F}" type="sibTrans" cxnId="{13D3A720-8E79-4039-B421-93B96A499F6D}">
      <dgm:prSet/>
      <dgm:spPr/>
      <dgm:t>
        <a:bodyPr/>
        <a:lstStyle/>
        <a:p>
          <a:endParaRPr lang="fr-FR"/>
        </a:p>
      </dgm:t>
    </dgm:pt>
    <dgm:pt modelId="{B2A39558-41C8-4575-9CED-FBE3EFFA1DC0}">
      <dgm:prSet phldrT="[Texte]" custT="1"/>
      <dgm:spPr/>
      <dgm:t>
        <a:bodyPr/>
        <a:lstStyle/>
        <a:p>
          <a:r>
            <a:rPr lang="fr-FR" sz="700"/>
            <a:t>Communiquer les éléments recueillis à ADP </a:t>
          </a:r>
        </a:p>
      </dgm:t>
    </dgm:pt>
    <dgm:pt modelId="{554AD6C8-C031-4B5C-8E63-A2D106B15F95}" type="parTrans" cxnId="{3EC01356-A30F-42E8-8EAC-E34A591463B0}">
      <dgm:prSet/>
      <dgm:spPr/>
      <dgm:t>
        <a:bodyPr/>
        <a:lstStyle/>
        <a:p>
          <a:endParaRPr lang="fr-FR"/>
        </a:p>
      </dgm:t>
    </dgm:pt>
    <dgm:pt modelId="{C1126536-BD71-42DC-AD74-F3F145BD59D1}" type="sibTrans" cxnId="{3EC01356-A30F-42E8-8EAC-E34A591463B0}">
      <dgm:prSet/>
      <dgm:spPr/>
      <dgm:t>
        <a:bodyPr/>
        <a:lstStyle/>
        <a:p>
          <a:endParaRPr lang="fr-FR"/>
        </a:p>
      </dgm:t>
    </dgm:pt>
    <dgm:pt modelId="{B3F14282-C111-4336-89B6-CFAA711DDDD5}">
      <dgm:prSet/>
      <dgm:spPr/>
      <dgm:t>
        <a:bodyPr/>
        <a:lstStyle/>
        <a:p>
          <a:r>
            <a:rPr lang="fr-FR" b="1"/>
            <a:t>Étape 4 :</a:t>
          </a:r>
          <a:endParaRPr lang="fr-FR"/>
        </a:p>
      </dgm:t>
    </dgm:pt>
    <dgm:pt modelId="{3B8EE824-0B42-4B23-BE7F-39687E499A09}" type="parTrans" cxnId="{958C36A2-DB56-4C4E-8D98-2615BDA9A015}">
      <dgm:prSet/>
      <dgm:spPr/>
      <dgm:t>
        <a:bodyPr/>
        <a:lstStyle/>
        <a:p>
          <a:endParaRPr lang="fr-FR"/>
        </a:p>
      </dgm:t>
    </dgm:pt>
    <dgm:pt modelId="{F783D726-F967-4985-A259-D11E7DCF20A6}" type="sibTrans" cxnId="{958C36A2-DB56-4C4E-8D98-2615BDA9A015}">
      <dgm:prSet/>
      <dgm:spPr/>
      <dgm:t>
        <a:bodyPr/>
        <a:lstStyle/>
        <a:p>
          <a:endParaRPr lang="fr-FR"/>
        </a:p>
      </dgm:t>
    </dgm:pt>
    <dgm:pt modelId="{2B9D5994-B6C5-4FA1-9F5C-8238F44E0582}">
      <dgm:prSet/>
      <dgm:spPr/>
      <dgm:t>
        <a:bodyPr/>
        <a:lstStyle/>
        <a:p>
          <a:r>
            <a:rPr lang="fr-FR" b="1"/>
            <a:t>Étape 5 :</a:t>
          </a:r>
          <a:endParaRPr lang="fr-FR"/>
        </a:p>
      </dgm:t>
    </dgm:pt>
    <dgm:pt modelId="{8F5F51D3-AEF1-42E0-B3C0-09A2CF01834F}" type="parTrans" cxnId="{99A1E982-0FD9-4CE8-A514-BC853E2FC102}">
      <dgm:prSet/>
      <dgm:spPr/>
      <dgm:t>
        <a:bodyPr/>
        <a:lstStyle/>
        <a:p>
          <a:endParaRPr lang="fr-FR"/>
        </a:p>
      </dgm:t>
    </dgm:pt>
    <dgm:pt modelId="{81FDA432-571E-4A91-8EA6-3470774540CC}" type="sibTrans" cxnId="{99A1E982-0FD9-4CE8-A514-BC853E2FC102}">
      <dgm:prSet/>
      <dgm:spPr/>
      <dgm:t>
        <a:bodyPr/>
        <a:lstStyle/>
        <a:p>
          <a:endParaRPr lang="fr-FR"/>
        </a:p>
      </dgm:t>
    </dgm:pt>
    <dgm:pt modelId="{8C947A3B-E2B4-4735-AC1F-2F044C0A28CC}">
      <dgm:prSet/>
      <dgm:spPr/>
      <dgm:t>
        <a:bodyPr/>
        <a:lstStyle/>
        <a:p>
          <a:r>
            <a:rPr lang="fr-FR" b="1"/>
            <a:t>Étape 6 :</a:t>
          </a:r>
          <a:endParaRPr lang="fr-FR"/>
        </a:p>
      </dgm:t>
    </dgm:pt>
    <dgm:pt modelId="{71445E3C-068F-4A42-B271-15449756770D}" type="parTrans" cxnId="{15CBF989-4788-4101-8B76-7EB440569244}">
      <dgm:prSet/>
      <dgm:spPr/>
      <dgm:t>
        <a:bodyPr/>
        <a:lstStyle/>
        <a:p>
          <a:endParaRPr lang="fr-FR"/>
        </a:p>
      </dgm:t>
    </dgm:pt>
    <dgm:pt modelId="{18E8DB5A-181E-4F48-8F79-CD95CB598196}" type="sibTrans" cxnId="{15CBF989-4788-4101-8B76-7EB440569244}">
      <dgm:prSet/>
      <dgm:spPr/>
      <dgm:t>
        <a:bodyPr/>
        <a:lstStyle/>
        <a:p>
          <a:endParaRPr lang="fr-FR"/>
        </a:p>
      </dgm:t>
    </dgm:pt>
    <dgm:pt modelId="{0CB172C0-7800-4F7F-BFF0-717424704C8B}">
      <dgm:prSet custT="1"/>
      <dgm:spPr/>
      <dgm:t>
        <a:bodyPr/>
        <a:lstStyle/>
        <a:p>
          <a:r>
            <a:rPr lang="fr-FR" sz="700" b="0"/>
            <a:t>GFF Onglet Demande de paiement , valider les lots de demandes de paiements = ADP </a:t>
          </a:r>
        </a:p>
      </dgm:t>
    </dgm:pt>
    <dgm:pt modelId="{8D9A8523-D57E-4BF2-B298-F93D707C07BD}" type="parTrans" cxnId="{DE9C45D4-CF1E-4EF0-94F8-2C954BAF8350}">
      <dgm:prSet/>
      <dgm:spPr/>
      <dgm:t>
        <a:bodyPr/>
        <a:lstStyle/>
        <a:p>
          <a:endParaRPr lang="fr-FR"/>
        </a:p>
      </dgm:t>
    </dgm:pt>
    <dgm:pt modelId="{C7B9FB3B-E7DF-4B42-90FB-EE2738AF6D25}" type="sibTrans" cxnId="{DE9C45D4-CF1E-4EF0-94F8-2C954BAF8350}">
      <dgm:prSet/>
      <dgm:spPr/>
      <dgm:t>
        <a:bodyPr/>
        <a:lstStyle/>
        <a:p>
          <a:endParaRPr lang="fr-FR"/>
        </a:p>
      </dgm:t>
    </dgm:pt>
    <dgm:pt modelId="{6AE2F771-C610-49F6-8D18-4F300C79792B}">
      <dgm:prSet/>
      <dgm:spPr/>
      <dgm:t>
        <a:bodyPr/>
        <a:lstStyle/>
        <a:p>
          <a:r>
            <a:rPr lang="fr-FR" b="1"/>
            <a:t>Étape 7 :</a:t>
          </a:r>
          <a:endParaRPr lang="fr-FR"/>
        </a:p>
      </dgm:t>
    </dgm:pt>
    <dgm:pt modelId="{70821B7F-02BE-4CBD-8063-595A950CADD9}" type="parTrans" cxnId="{74B6B81C-8CF9-4624-9760-E621EA8B5116}">
      <dgm:prSet/>
      <dgm:spPr/>
      <dgm:t>
        <a:bodyPr/>
        <a:lstStyle/>
        <a:p>
          <a:endParaRPr lang="fr-FR"/>
        </a:p>
      </dgm:t>
    </dgm:pt>
    <dgm:pt modelId="{886117D5-E4E3-4675-9EE1-9E33A26F46BB}" type="sibTrans" cxnId="{74B6B81C-8CF9-4624-9760-E621EA8B5116}">
      <dgm:prSet/>
      <dgm:spPr/>
      <dgm:t>
        <a:bodyPr/>
        <a:lstStyle/>
        <a:p>
          <a:endParaRPr lang="fr-FR"/>
        </a:p>
      </dgm:t>
    </dgm:pt>
    <dgm:pt modelId="{6BAA5429-3193-4E16-95F0-6C1A0EC6F96D}">
      <dgm:prSet/>
      <dgm:spPr/>
      <dgm:t>
        <a:bodyPr/>
        <a:lstStyle/>
        <a:p>
          <a:r>
            <a:rPr lang="fr-FR" b="1"/>
            <a:t>Étape 8 :</a:t>
          </a:r>
          <a:endParaRPr lang="fr-FR"/>
        </a:p>
      </dgm:t>
    </dgm:pt>
    <dgm:pt modelId="{113CB1B6-87C0-4147-BAFB-A612207BEB58}" type="parTrans" cxnId="{B5A7C34B-A003-483E-9DA7-9DEC68F6B600}">
      <dgm:prSet/>
      <dgm:spPr/>
      <dgm:t>
        <a:bodyPr/>
        <a:lstStyle/>
        <a:p>
          <a:endParaRPr lang="fr-FR"/>
        </a:p>
      </dgm:t>
    </dgm:pt>
    <dgm:pt modelId="{1C91FDA7-E8AC-42E0-9A1B-9E3C35702BF3}" type="sibTrans" cxnId="{B5A7C34B-A003-483E-9DA7-9DEC68F6B600}">
      <dgm:prSet/>
      <dgm:spPr/>
      <dgm:t>
        <a:bodyPr/>
        <a:lstStyle/>
        <a:p>
          <a:endParaRPr lang="fr-FR"/>
        </a:p>
      </dgm:t>
    </dgm:pt>
    <dgm:pt modelId="{173B1520-9E00-422E-9C5E-E78FE1A73B25}">
      <dgm:prSet custT="1"/>
      <dgm:spPr/>
      <dgm:t>
        <a:bodyPr/>
        <a:lstStyle/>
        <a:p>
          <a:r>
            <a:rPr lang="fr-FR" sz="700" b="0"/>
            <a:t>Fichier part de manière dématérialisée vers la banque, ADP a des identifiants/mdp pour se connecter sur la banque. Flux de machine à machine.</a:t>
          </a:r>
        </a:p>
      </dgm:t>
    </dgm:pt>
    <dgm:pt modelId="{BCCA2A2F-565C-4228-A461-3E710F778B29}" type="parTrans" cxnId="{4A32FEED-7824-43CE-9E18-74F776D17D8F}">
      <dgm:prSet/>
      <dgm:spPr/>
      <dgm:t>
        <a:bodyPr/>
        <a:lstStyle/>
        <a:p>
          <a:endParaRPr lang="fr-FR"/>
        </a:p>
      </dgm:t>
    </dgm:pt>
    <dgm:pt modelId="{9F819745-081E-41CA-B133-4169DEA50D01}" type="sibTrans" cxnId="{4A32FEED-7824-43CE-9E18-74F776D17D8F}">
      <dgm:prSet/>
      <dgm:spPr/>
      <dgm:t>
        <a:bodyPr/>
        <a:lstStyle/>
        <a:p>
          <a:endParaRPr lang="fr-FR"/>
        </a:p>
      </dgm:t>
    </dgm:pt>
    <dgm:pt modelId="{073DE02D-577F-4871-8E90-8920288C3A5C}">
      <dgm:prSet custT="1"/>
      <dgm:spPr/>
      <dgm:t>
        <a:bodyPr/>
        <a:lstStyle/>
        <a:p>
          <a:r>
            <a:rPr lang="fr-FR" sz="700" b="0"/>
            <a:t>L’action de signer les lots réalisée par la DRH disparaît dans GFF, quand les lots sont approuvés, le fichier part directement vers la Trésorerie, dans lequel une double validation sera mise en place par le service treso de believe.</a:t>
          </a:r>
        </a:p>
      </dgm:t>
    </dgm:pt>
    <dgm:pt modelId="{D4DFC99F-3488-462E-871F-505325F31801}" type="parTrans" cxnId="{D30130AA-BF25-4D81-9E2F-A232D8448720}">
      <dgm:prSet/>
      <dgm:spPr/>
      <dgm:t>
        <a:bodyPr/>
        <a:lstStyle/>
        <a:p>
          <a:endParaRPr lang="fr-FR"/>
        </a:p>
      </dgm:t>
    </dgm:pt>
    <dgm:pt modelId="{D29E941E-C2A5-4BFD-B581-A56F5243C152}" type="sibTrans" cxnId="{D30130AA-BF25-4D81-9E2F-A232D8448720}">
      <dgm:prSet/>
      <dgm:spPr/>
      <dgm:t>
        <a:bodyPr/>
        <a:lstStyle/>
        <a:p>
          <a:endParaRPr lang="fr-FR"/>
        </a:p>
      </dgm:t>
    </dgm:pt>
    <dgm:pt modelId="{54B2C40E-8622-4464-BA72-41658E79E98D}">
      <dgm:prSet custT="1"/>
      <dgm:spPr/>
      <dgm:t>
        <a:bodyPr/>
        <a:lstStyle/>
        <a:p>
          <a:r>
            <a:rPr lang="fr-FR" sz="700" b="0"/>
            <a:t>Communication à ADP les corrections à apporter via le CR de production (ce fichier sert à ADP et Believe à conserver un suivi des différents échanges eus au cours de la paie)</a:t>
          </a:r>
        </a:p>
      </dgm:t>
    </dgm:pt>
    <dgm:pt modelId="{2F1D4085-C6B2-43E6-96CF-1137B157B572}" type="parTrans" cxnId="{A417AB09-3A8E-40C1-975B-E1C1D8BA64F9}">
      <dgm:prSet/>
      <dgm:spPr/>
      <dgm:t>
        <a:bodyPr/>
        <a:lstStyle/>
        <a:p>
          <a:endParaRPr lang="fr-FR"/>
        </a:p>
      </dgm:t>
    </dgm:pt>
    <dgm:pt modelId="{768A9B49-B6CD-42A4-9E61-BA03702AA2C7}" type="sibTrans" cxnId="{A417AB09-3A8E-40C1-975B-E1C1D8BA64F9}">
      <dgm:prSet/>
      <dgm:spPr/>
      <dgm:t>
        <a:bodyPr/>
        <a:lstStyle/>
        <a:p>
          <a:endParaRPr lang="fr-FR"/>
        </a:p>
      </dgm:t>
    </dgm:pt>
    <dgm:pt modelId="{2C163CA3-3025-47D7-8204-729758CEC0DB}">
      <dgm:prSet custT="1"/>
      <dgm:spPr/>
      <dgm:t>
        <a:bodyPr/>
        <a:lstStyle/>
        <a:p>
          <a:r>
            <a:rPr lang="fr-FR" sz="700" b="0"/>
            <a:t>Contrôle du 2ème jeu de bulletins de paie déposé par ADP sur SPM</a:t>
          </a:r>
        </a:p>
      </dgm:t>
    </dgm:pt>
    <dgm:pt modelId="{E211DF2C-14B4-4AA8-BA7E-5C1DDE23F77B}" type="parTrans" cxnId="{A9118C7F-2793-47ED-87E2-3E6E8C12F6FA}">
      <dgm:prSet/>
      <dgm:spPr/>
      <dgm:t>
        <a:bodyPr/>
        <a:lstStyle/>
        <a:p>
          <a:endParaRPr lang="fr-FR"/>
        </a:p>
      </dgm:t>
    </dgm:pt>
    <dgm:pt modelId="{7F570C6F-C026-4674-B902-0E263A7B52AB}" type="sibTrans" cxnId="{A9118C7F-2793-47ED-87E2-3E6E8C12F6FA}">
      <dgm:prSet/>
      <dgm:spPr/>
      <dgm:t>
        <a:bodyPr/>
        <a:lstStyle/>
        <a:p>
          <a:endParaRPr lang="fr-FR"/>
        </a:p>
      </dgm:t>
    </dgm:pt>
    <dgm:pt modelId="{87EDAF5E-F24C-4506-93A0-A5430ACEF041}">
      <dgm:prSet custT="1"/>
      <dgm:spPr/>
      <dgm:t>
        <a:bodyPr/>
        <a:lstStyle/>
        <a:p>
          <a:r>
            <a:rPr lang="fr-FR" sz="700" b="0"/>
            <a:t>Validation de la paie en cliquant sur le bouton « Accept trial sign off » en haut à droite de l’écran dans le cycle du mois concerné.</a:t>
          </a:r>
        </a:p>
      </dgm:t>
    </dgm:pt>
    <dgm:pt modelId="{A6EE4535-6709-4801-A7F2-781E997ECCDB}" type="parTrans" cxnId="{2F00AAC0-E04F-42BD-893C-EA6AA2290190}">
      <dgm:prSet/>
      <dgm:spPr/>
      <dgm:t>
        <a:bodyPr/>
        <a:lstStyle/>
        <a:p>
          <a:endParaRPr lang="fr-FR"/>
        </a:p>
      </dgm:t>
    </dgm:pt>
    <dgm:pt modelId="{9B19C24C-6DF0-41FD-BE71-DDEE48E3A907}" type="sibTrans" cxnId="{2F00AAC0-E04F-42BD-893C-EA6AA2290190}">
      <dgm:prSet/>
      <dgm:spPr/>
      <dgm:t>
        <a:bodyPr/>
        <a:lstStyle/>
        <a:p>
          <a:endParaRPr lang="fr-FR"/>
        </a:p>
      </dgm:t>
    </dgm:pt>
    <dgm:pt modelId="{68EBE692-C621-494E-879A-44F5F4EF9A39}">
      <dgm:prSet custT="1"/>
      <dgm:spPr/>
      <dgm:t>
        <a:bodyPr/>
        <a:lstStyle/>
        <a:p>
          <a:r>
            <a:rPr lang="fr-FR" sz="700" b="0"/>
            <a:t>ADP dépose alors le lot de paie en cours sur GFF</a:t>
          </a:r>
        </a:p>
      </dgm:t>
    </dgm:pt>
    <dgm:pt modelId="{F5EC38E5-0A61-4B14-BDBD-FE35ACE549C7}" type="parTrans" cxnId="{B6CB5E6E-BD15-4C4C-9EB6-92245A94434D}">
      <dgm:prSet/>
      <dgm:spPr/>
      <dgm:t>
        <a:bodyPr/>
        <a:lstStyle/>
        <a:p>
          <a:endParaRPr lang="fr-FR"/>
        </a:p>
      </dgm:t>
    </dgm:pt>
    <dgm:pt modelId="{2B96A2A9-6BB5-49DF-BC28-2B3A4748D6F9}" type="sibTrans" cxnId="{B6CB5E6E-BD15-4C4C-9EB6-92245A94434D}">
      <dgm:prSet/>
      <dgm:spPr/>
      <dgm:t>
        <a:bodyPr/>
        <a:lstStyle/>
        <a:p>
          <a:endParaRPr lang="fr-FR"/>
        </a:p>
      </dgm:t>
    </dgm:pt>
    <dgm:pt modelId="{F6C5515B-AA32-4805-9E30-42EE478FFD10}">
      <dgm:prSet custT="1"/>
      <dgm:spPr/>
      <dgm:t>
        <a:bodyPr/>
        <a:lstStyle/>
        <a:p>
          <a:r>
            <a:rPr lang="fr-FR" sz="700" b="0"/>
            <a:t>Approbation par la RH sur la plateforme GFF (Gestion des Flux Financiers) pour que le fichier des virements soit déposé sur notre plateforme bancaire automatiquement. </a:t>
          </a:r>
        </a:p>
      </dgm:t>
    </dgm:pt>
    <dgm:pt modelId="{AA95DAE0-36E3-41F9-A08F-8A49ECC85F14}" type="parTrans" cxnId="{AE3B5636-289B-4925-90AB-D4156B001C5B}">
      <dgm:prSet/>
      <dgm:spPr/>
      <dgm:t>
        <a:bodyPr/>
        <a:lstStyle/>
        <a:p>
          <a:endParaRPr lang="fr-FR"/>
        </a:p>
      </dgm:t>
    </dgm:pt>
    <dgm:pt modelId="{3DDA6A44-6E41-4214-A152-66E12C05569A}" type="sibTrans" cxnId="{AE3B5636-289B-4925-90AB-D4156B001C5B}">
      <dgm:prSet/>
      <dgm:spPr/>
      <dgm:t>
        <a:bodyPr/>
        <a:lstStyle/>
        <a:p>
          <a:endParaRPr lang="fr-FR"/>
        </a:p>
      </dgm:t>
    </dgm:pt>
    <dgm:pt modelId="{15D829B6-F168-47E6-81E0-836EF35CA802}">
      <dgm:prSet custT="1"/>
      <dgm:spPr/>
      <dgm:t>
        <a:bodyPr/>
        <a:lstStyle/>
        <a:p>
          <a:r>
            <a:rPr lang="fr-FR" sz="700" b="0"/>
            <a:t> Signature des lots par la DRH Sandrine BOSSARD</a:t>
          </a:r>
        </a:p>
      </dgm:t>
    </dgm:pt>
    <dgm:pt modelId="{44FAC045-18D4-4789-A305-5FE3CF57E50F}" type="parTrans" cxnId="{AE523F3C-1C04-41CB-AF78-F1C50A0B1D75}">
      <dgm:prSet/>
      <dgm:spPr/>
      <dgm:t>
        <a:bodyPr/>
        <a:lstStyle/>
        <a:p>
          <a:endParaRPr lang="fr-FR"/>
        </a:p>
      </dgm:t>
    </dgm:pt>
    <dgm:pt modelId="{E5E64844-1210-4637-9F1C-FBF29C544CEC}" type="sibTrans" cxnId="{AE523F3C-1C04-41CB-AF78-F1C50A0B1D75}">
      <dgm:prSet/>
      <dgm:spPr/>
      <dgm:t>
        <a:bodyPr/>
        <a:lstStyle/>
        <a:p>
          <a:endParaRPr lang="fr-FR"/>
        </a:p>
      </dgm:t>
    </dgm:pt>
    <dgm:pt modelId="{014252EE-9981-49E9-A7CE-024B169F61F4}">
      <dgm:prSet custT="1"/>
      <dgm:spPr/>
      <dgm:t>
        <a:bodyPr/>
        <a:lstStyle/>
        <a:p>
          <a:r>
            <a:rPr lang="fr-FR" sz="700" b="0"/>
            <a:t>Exporter les demandes de paiements = plus utiliser, l’interface est faite directement sur la plateforme bancaire géré par la trésorerie</a:t>
          </a:r>
        </a:p>
      </dgm:t>
    </dgm:pt>
    <dgm:pt modelId="{BAA7FAF9-15EB-4294-8158-2543E7DA4806}" type="parTrans" cxnId="{BF9E36C7-696A-4E89-A415-FEEF75BBBBEB}">
      <dgm:prSet/>
      <dgm:spPr/>
      <dgm:t>
        <a:bodyPr/>
        <a:lstStyle/>
        <a:p>
          <a:endParaRPr lang="fr-FR"/>
        </a:p>
      </dgm:t>
    </dgm:pt>
    <dgm:pt modelId="{6731D3B7-F3B7-4F03-B345-C24D8FA12E86}" type="sibTrans" cxnId="{BF9E36C7-696A-4E89-A415-FEEF75BBBBEB}">
      <dgm:prSet/>
      <dgm:spPr/>
      <dgm:t>
        <a:bodyPr/>
        <a:lstStyle/>
        <a:p>
          <a:endParaRPr lang="fr-FR"/>
        </a:p>
      </dgm:t>
    </dgm:pt>
    <dgm:pt modelId="{CA8B6FE5-ADBB-4BD7-AF53-480AA75EC971}">
      <dgm:prSet custT="1"/>
      <dgm:spPr/>
      <dgm:t>
        <a:bodyPr/>
        <a:lstStyle/>
        <a:p>
          <a:r>
            <a:rPr lang="fr-FR" sz="700" b="0"/>
            <a:t>La demande de virement est automatiquement interfacée vers la Directrice Trésorerie</a:t>
          </a:r>
        </a:p>
      </dgm:t>
    </dgm:pt>
    <dgm:pt modelId="{571B5051-1B00-4B49-B58E-518A308E5B11}" type="parTrans" cxnId="{D405321F-97AE-4338-8A28-48A18004681E}">
      <dgm:prSet/>
      <dgm:spPr/>
      <dgm:t>
        <a:bodyPr/>
        <a:lstStyle/>
        <a:p>
          <a:endParaRPr lang="fr-FR"/>
        </a:p>
      </dgm:t>
    </dgm:pt>
    <dgm:pt modelId="{1945EFA9-8DC1-4D11-AFBF-5C9BC7BA2D9C}" type="sibTrans" cxnId="{D405321F-97AE-4338-8A28-48A18004681E}">
      <dgm:prSet/>
      <dgm:spPr/>
      <dgm:t>
        <a:bodyPr/>
        <a:lstStyle/>
        <a:p>
          <a:endParaRPr lang="fr-FR"/>
        </a:p>
      </dgm:t>
    </dgm:pt>
    <dgm:pt modelId="{293B9B6A-8B41-4DDF-84F1-B8B751284584}">
      <dgm:prSet custT="1"/>
      <dgm:spPr/>
      <dgm:t>
        <a:bodyPr/>
        <a:lstStyle/>
        <a:p>
          <a:r>
            <a:rPr lang="fr-FR" sz="700" b="0"/>
            <a:t>Process génération des fichiers de paiement :</a:t>
          </a:r>
        </a:p>
      </dgm:t>
    </dgm:pt>
    <dgm:pt modelId="{7C13C502-93FF-437A-9DC2-5CF6C064F524}" type="parTrans" cxnId="{88E77C2B-FB17-49BF-9361-79188CB1C6F6}">
      <dgm:prSet/>
      <dgm:spPr/>
      <dgm:t>
        <a:bodyPr/>
        <a:lstStyle/>
        <a:p>
          <a:endParaRPr lang="fr-FR"/>
        </a:p>
      </dgm:t>
    </dgm:pt>
    <dgm:pt modelId="{B3759DEE-4415-4B42-8687-B3C67AF35D4B}" type="sibTrans" cxnId="{88E77C2B-FB17-49BF-9361-79188CB1C6F6}">
      <dgm:prSet/>
      <dgm:spPr/>
      <dgm:t>
        <a:bodyPr/>
        <a:lstStyle/>
        <a:p>
          <a:endParaRPr lang="fr-FR"/>
        </a:p>
      </dgm:t>
    </dgm:pt>
    <dgm:pt modelId="{C490829A-48B8-4CA1-87FF-30CBBFDB34BD}">
      <dgm:prSet custT="1"/>
      <dgm:spPr/>
      <dgm:t>
        <a:bodyPr/>
        <a:lstStyle/>
        <a:p>
          <a:r>
            <a:rPr lang="fr-FR" sz="700" b="0"/>
            <a:t>Projet TMS (Trésorerie Management System) </a:t>
          </a:r>
        </a:p>
      </dgm:t>
    </dgm:pt>
    <dgm:pt modelId="{FCEB88A3-D36E-4117-BB6B-92C79697C295}" type="parTrans" cxnId="{F402E187-3AA9-42CC-915E-773184A9B37A}">
      <dgm:prSet/>
      <dgm:spPr/>
      <dgm:t>
        <a:bodyPr/>
        <a:lstStyle/>
        <a:p>
          <a:endParaRPr lang="fr-FR"/>
        </a:p>
      </dgm:t>
    </dgm:pt>
    <dgm:pt modelId="{643BE02F-FDB2-4197-AA7F-9E7A8109F063}" type="sibTrans" cxnId="{F402E187-3AA9-42CC-915E-773184A9B37A}">
      <dgm:prSet/>
      <dgm:spPr/>
      <dgm:t>
        <a:bodyPr/>
        <a:lstStyle/>
        <a:p>
          <a:endParaRPr lang="fr-FR"/>
        </a:p>
      </dgm:t>
    </dgm:pt>
    <dgm:pt modelId="{BC09A538-DF79-41C7-8EE4-9BB57CC56977}">
      <dgm:prSet/>
      <dgm:spPr/>
      <dgm:t>
        <a:bodyPr/>
        <a:lstStyle/>
        <a:p>
          <a:r>
            <a:rPr lang="fr-FR" b="1"/>
            <a:t>Étape 9 :</a:t>
          </a:r>
          <a:endParaRPr lang="fr-FR"/>
        </a:p>
      </dgm:t>
    </dgm:pt>
    <dgm:pt modelId="{7CC44284-1505-4D46-9A11-5ED2BFC8144D}" type="parTrans" cxnId="{EC70C54D-8B98-4A62-B6C6-F6480E139626}">
      <dgm:prSet/>
      <dgm:spPr/>
      <dgm:t>
        <a:bodyPr/>
        <a:lstStyle/>
        <a:p>
          <a:endParaRPr lang="fr-FR"/>
        </a:p>
      </dgm:t>
    </dgm:pt>
    <dgm:pt modelId="{8470A7EB-EC3C-46C4-9239-2FF6B2976629}" type="sibTrans" cxnId="{EC70C54D-8B98-4A62-B6C6-F6480E139626}">
      <dgm:prSet/>
      <dgm:spPr/>
      <dgm:t>
        <a:bodyPr/>
        <a:lstStyle/>
        <a:p>
          <a:endParaRPr lang="fr-FR"/>
        </a:p>
      </dgm:t>
    </dgm:pt>
    <dgm:pt modelId="{87328812-9A4C-4754-81F2-A782DE62FD75}">
      <dgm:prSet custT="1"/>
      <dgm:spPr/>
      <dgm:t>
        <a:bodyPr/>
        <a:lstStyle/>
        <a:p>
          <a:r>
            <a:rPr lang="fr-FR" sz="700" b="0"/>
            <a:t>Contrôler des bulletins de paie déposés par ADP sur SPM pour une première vérification*</a:t>
          </a:r>
        </a:p>
      </dgm:t>
    </dgm:pt>
    <dgm:pt modelId="{98814836-2144-4F4A-94B9-B8B5F041A657}" type="parTrans" cxnId="{4EC93E60-A05D-4B15-A87E-25106F1CA477}">
      <dgm:prSet/>
      <dgm:spPr/>
      <dgm:t>
        <a:bodyPr/>
        <a:lstStyle/>
        <a:p>
          <a:endParaRPr lang="fr-FR"/>
        </a:p>
      </dgm:t>
    </dgm:pt>
    <dgm:pt modelId="{587B452A-B146-476F-9AF5-1D16B4327454}" type="sibTrans" cxnId="{4EC93E60-A05D-4B15-A87E-25106F1CA477}">
      <dgm:prSet/>
      <dgm:spPr/>
      <dgm:t>
        <a:bodyPr/>
        <a:lstStyle/>
        <a:p>
          <a:endParaRPr lang="fr-FR"/>
        </a:p>
      </dgm:t>
    </dgm:pt>
    <dgm:pt modelId="{041F2D6B-8E6B-458E-9913-1663AF003F19}" type="pres">
      <dgm:prSet presAssocID="{DF52E8AA-E61F-43E3-99AD-D606AB6100DF}" presName="linearFlow" presStyleCnt="0">
        <dgm:presLayoutVars>
          <dgm:dir/>
          <dgm:animLvl val="lvl"/>
          <dgm:resizeHandles val="exact"/>
        </dgm:presLayoutVars>
      </dgm:prSet>
      <dgm:spPr/>
      <dgm:t>
        <a:bodyPr/>
        <a:lstStyle/>
        <a:p>
          <a:endParaRPr lang="fr-FR"/>
        </a:p>
      </dgm:t>
    </dgm:pt>
    <dgm:pt modelId="{81D49347-C1C6-4D2E-8EBC-4B8280C0BF48}" type="pres">
      <dgm:prSet presAssocID="{18D0BD64-47D7-420D-AA9E-A875F99C66FE}" presName="composite" presStyleCnt="0"/>
      <dgm:spPr/>
    </dgm:pt>
    <dgm:pt modelId="{CE12DF4E-88C7-40E9-A322-A8530FE09AD2}" type="pres">
      <dgm:prSet presAssocID="{18D0BD64-47D7-420D-AA9E-A875F99C66FE}" presName="parentText" presStyleLbl="alignNode1" presStyleIdx="0" presStyleCnt="9">
        <dgm:presLayoutVars>
          <dgm:chMax val="1"/>
          <dgm:bulletEnabled val="1"/>
        </dgm:presLayoutVars>
      </dgm:prSet>
      <dgm:spPr/>
      <dgm:t>
        <a:bodyPr/>
        <a:lstStyle/>
        <a:p>
          <a:endParaRPr lang="fr-FR"/>
        </a:p>
      </dgm:t>
    </dgm:pt>
    <dgm:pt modelId="{787C5991-2984-4CBD-9D05-6A357A9EC6E0}" type="pres">
      <dgm:prSet presAssocID="{18D0BD64-47D7-420D-AA9E-A875F99C66FE}" presName="descendantText" presStyleLbl="alignAcc1" presStyleIdx="0" presStyleCnt="9">
        <dgm:presLayoutVars>
          <dgm:bulletEnabled val="1"/>
        </dgm:presLayoutVars>
      </dgm:prSet>
      <dgm:spPr/>
      <dgm:t>
        <a:bodyPr/>
        <a:lstStyle/>
        <a:p>
          <a:endParaRPr lang="fr-FR"/>
        </a:p>
      </dgm:t>
    </dgm:pt>
    <dgm:pt modelId="{EAC64B33-7647-4626-B210-9C9CEE1CB987}" type="pres">
      <dgm:prSet presAssocID="{EA8B3DB4-3589-4A6D-AC0A-BB62DFB86A24}" presName="sp" presStyleCnt="0"/>
      <dgm:spPr/>
    </dgm:pt>
    <dgm:pt modelId="{6EB0FF5E-00B8-4C47-8BC3-CE4344B55CD5}" type="pres">
      <dgm:prSet presAssocID="{7DB139A1-D07E-48D7-8836-2EB3C5FEA916}" presName="composite" presStyleCnt="0"/>
      <dgm:spPr/>
    </dgm:pt>
    <dgm:pt modelId="{725421C3-B468-4BC4-9541-27745D9AF4B2}" type="pres">
      <dgm:prSet presAssocID="{7DB139A1-D07E-48D7-8836-2EB3C5FEA916}" presName="parentText" presStyleLbl="alignNode1" presStyleIdx="1" presStyleCnt="9">
        <dgm:presLayoutVars>
          <dgm:chMax val="1"/>
          <dgm:bulletEnabled val="1"/>
        </dgm:presLayoutVars>
      </dgm:prSet>
      <dgm:spPr/>
      <dgm:t>
        <a:bodyPr/>
        <a:lstStyle/>
        <a:p>
          <a:endParaRPr lang="fr-FR"/>
        </a:p>
      </dgm:t>
    </dgm:pt>
    <dgm:pt modelId="{C9C289F2-C932-42C6-9253-1E25FC21C548}" type="pres">
      <dgm:prSet presAssocID="{7DB139A1-D07E-48D7-8836-2EB3C5FEA916}" presName="descendantText" presStyleLbl="alignAcc1" presStyleIdx="1" presStyleCnt="9" custScaleY="135073">
        <dgm:presLayoutVars>
          <dgm:bulletEnabled val="1"/>
        </dgm:presLayoutVars>
      </dgm:prSet>
      <dgm:spPr/>
      <dgm:t>
        <a:bodyPr/>
        <a:lstStyle/>
        <a:p>
          <a:endParaRPr lang="fr-FR"/>
        </a:p>
      </dgm:t>
    </dgm:pt>
    <dgm:pt modelId="{C59B0A2D-B43A-496B-A765-59AA6684D45B}" type="pres">
      <dgm:prSet presAssocID="{D9375AB2-02E9-4EBB-A456-76B2C2B722CC}" presName="sp" presStyleCnt="0"/>
      <dgm:spPr/>
    </dgm:pt>
    <dgm:pt modelId="{1A562BD1-38D4-47AD-9349-1317A6C8F1F4}" type="pres">
      <dgm:prSet presAssocID="{C1C3DC4B-0307-489A-9D3B-A427F50064B0}" presName="composite" presStyleCnt="0"/>
      <dgm:spPr/>
    </dgm:pt>
    <dgm:pt modelId="{1FBA059C-F9E7-4647-A2A7-5435DF492403}" type="pres">
      <dgm:prSet presAssocID="{C1C3DC4B-0307-489A-9D3B-A427F50064B0}" presName="parentText" presStyleLbl="alignNode1" presStyleIdx="2" presStyleCnt="9">
        <dgm:presLayoutVars>
          <dgm:chMax val="1"/>
          <dgm:bulletEnabled val="1"/>
        </dgm:presLayoutVars>
      </dgm:prSet>
      <dgm:spPr/>
      <dgm:t>
        <a:bodyPr/>
        <a:lstStyle/>
        <a:p>
          <a:endParaRPr lang="fr-FR"/>
        </a:p>
      </dgm:t>
    </dgm:pt>
    <dgm:pt modelId="{F53C5EE3-26A8-4AE2-8861-73D4AC39884D}" type="pres">
      <dgm:prSet presAssocID="{C1C3DC4B-0307-489A-9D3B-A427F50064B0}" presName="descendantText" presStyleLbl="alignAcc1" presStyleIdx="2" presStyleCnt="9">
        <dgm:presLayoutVars>
          <dgm:bulletEnabled val="1"/>
        </dgm:presLayoutVars>
      </dgm:prSet>
      <dgm:spPr/>
      <dgm:t>
        <a:bodyPr/>
        <a:lstStyle/>
        <a:p>
          <a:endParaRPr lang="fr-FR"/>
        </a:p>
      </dgm:t>
    </dgm:pt>
    <dgm:pt modelId="{DFCF3FD9-9DA0-4BB4-AFDE-5E4000714E3E}" type="pres">
      <dgm:prSet presAssocID="{26C8406B-C4C7-48F4-837B-8344DB735677}" presName="sp" presStyleCnt="0"/>
      <dgm:spPr/>
    </dgm:pt>
    <dgm:pt modelId="{B8DC0546-D723-4644-B0A7-5B6972C8188C}" type="pres">
      <dgm:prSet presAssocID="{B3F14282-C111-4336-89B6-CFAA711DDDD5}" presName="composite" presStyleCnt="0"/>
      <dgm:spPr/>
    </dgm:pt>
    <dgm:pt modelId="{812F0CBE-6867-434E-9CF1-4AD6B1056D39}" type="pres">
      <dgm:prSet presAssocID="{B3F14282-C111-4336-89B6-CFAA711DDDD5}" presName="parentText" presStyleLbl="alignNode1" presStyleIdx="3" presStyleCnt="9">
        <dgm:presLayoutVars>
          <dgm:chMax val="1"/>
          <dgm:bulletEnabled val="1"/>
        </dgm:presLayoutVars>
      </dgm:prSet>
      <dgm:spPr/>
      <dgm:t>
        <a:bodyPr/>
        <a:lstStyle/>
        <a:p>
          <a:endParaRPr lang="fr-FR"/>
        </a:p>
      </dgm:t>
    </dgm:pt>
    <dgm:pt modelId="{13D52D7B-D39B-47C4-8427-AA192319CE75}" type="pres">
      <dgm:prSet presAssocID="{B3F14282-C111-4336-89B6-CFAA711DDDD5}" presName="descendantText" presStyleLbl="alignAcc1" presStyleIdx="3" presStyleCnt="9">
        <dgm:presLayoutVars>
          <dgm:bulletEnabled val="1"/>
        </dgm:presLayoutVars>
      </dgm:prSet>
      <dgm:spPr/>
      <dgm:t>
        <a:bodyPr/>
        <a:lstStyle/>
        <a:p>
          <a:endParaRPr lang="fr-FR"/>
        </a:p>
      </dgm:t>
    </dgm:pt>
    <dgm:pt modelId="{0515345D-977C-4E97-B7B9-641DB4186E57}" type="pres">
      <dgm:prSet presAssocID="{F783D726-F967-4985-A259-D11E7DCF20A6}" presName="sp" presStyleCnt="0"/>
      <dgm:spPr/>
    </dgm:pt>
    <dgm:pt modelId="{C1B2D0DD-0272-4F0F-9947-7E696558416B}" type="pres">
      <dgm:prSet presAssocID="{2B9D5994-B6C5-4FA1-9F5C-8238F44E0582}" presName="composite" presStyleCnt="0"/>
      <dgm:spPr/>
    </dgm:pt>
    <dgm:pt modelId="{F684B40D-ECC8-4556-ABD3-0FABC38FCE35}" type="pres">
      <dgm:prSet presAssocID="{2B9D5994-B6C5-4FA1-9F5C-8238F44E0582}" presName="parentText" presStyleLbl="alignNode1" presStyleIdx="4" presStyleCnt="9">
        <dgm:presLayoutVars>
          <dgm:chMax val="1"/>
          <dgm:bulletEnabled val="1"/>
        </dgm:presLayoutVars>
      </dgm:prSet>
      <dgm:spPr/>
      <dgm:t>
        <a:bodyPr/>
        <a:lstStyle/>
        <a:p>
          <a:endParaRPr lang="fr-FR"/>
        </a:p>
      </dgm:t>
    </dgm:pt>
    <dgm:pt modelId="{3F5ECDCA-F59B-4C49-88E1-A60DC8C42A7D}" type="pres">
      <dgm:prSet presAssocID="{2B9D5994-B6C5-4FA1-9F5C-8238F44E0582}" presName="descendantText" presStyleLbl="alignAcc1" presStyleIdx="4" presStyleCnt="9">
        <dgm:presLayoutVars>
          <dgm:bulletEnabled val="1"/>
        </dgm:presLayoutVars>
      </dgm:prSet>
      <dgm:spPr/>
      <dgm:t>
        <a:bodyPr/>
        <a:lstStyle/>
        <a:p>
          <a:endParaRPr lang="fr-FR"/>
        </a:p>
      </dgm:t>
    </dgm:pt>
    <dgm:pt modelId="{BE974EC1-DC4F-41E6-B419-7CCAAABC8DAE}" type="pres">
      <dgm:prSet presAssocID="{81FDA432-571E-4A91-8EA6-3470774540CC}" presName="sp" presStyleCnt="0"/>
      <dgm:spPr/>
    </dgm:pt>
    <dgm:pt modelId="{4CDB9667-0718-40EE-A667-F6448EC91688}" type="pres">
      <dgm:prSet presAssocID="{8C947A3B-E2B4-4735-AC1F-2F044C0A28CC}" presName="composite" presStyleCnt="0"/>
      <dgm:spPr/>
    </dgm:pt>
    <dgm:pt modelId="{69D1B323-0E59-42E9-969A-C5D4CF301E96}" type="pres">
      <dgm:prSet presAssocID="{8C947A3B-E2B4-4735-AC1F-2F044C0A28CC}" presName="parentText" presStyleLbl="alignNode1" presStyleIdx="5" presStyleCnt="9">
        <dgm:presLayoutVars>
          <dgm:chMax val="1"/>
          <dgm:bulletEnabled val="1"/>
        </dgm:presLayoutVars>
      </dgm:prSet>
      <dgm:spPr/>
      <dgm:t>
        <a:bodyPr/>
        <a:lstStyle/>
        <a:p>
          <a:endParaRPr lang="fr-FR"/>
        </a:p>
      </dgm:t>
    </dgm:pt>
    <dgm:pt modelId="{6270A017-ED54-447C-86AE-D0B3A8C31EC0}" type="pres">
      <dgm:prSet presAssocID="{8C947A3B-E2B4-4735-AC1F-2F044C0A28CC}" presName="descendantText" presStyleLbl="alignAcc1" presStyleIdx="5" presStyleCnt="9" custScaleY="128000">
        <dgm:presLayoutVars>
          <dgm:bulletEnabled val="1"/>
        </dgm:presLayoutVars>
      </dgm:prSet>
      <dgm:spPr/>
      <dgm:t>
        <a:bodyPr/>
        <a:lstStyle/>
        <a:p>
          <a:endParaRPr lang="fr-FR"/>
        </a:p>
      </dgm:t>
    </dgm:pt>
    <dgm:pt modelId="{8FFBD814-5854-4C02-A4F0-B8F2376EF6FD}" type="pres">
      <dgm:prSet presAssocID="{18E8DB5A-181E-4F48-8F79-CD95CB598196}" presName="sp" presStyleCnt="0"/>
      <dgm:spPr/>
    </dgm:pt>
    <dgm:pt modelId="{C4E745B0-E253-467E-AEEE-31CAE0BF64F2}" type="pres">
      <dgm:prSet presAssocID="{6AE2F771-C610-49F6-8D18-4F300C79792B}" presName="composite" presStyleCnt="0"/>
      <dgm:spPr/>
    </dgm:pt>
    <dgm:pt modelId="{82202007-CD7E-45D4-945D-3F72BC03DB4A}" type="pres">
      <dgm:prSet presAssocID="{6AE2F771-C610-49F6-8D18-4F300C79792B}" presName="parentText" presStyleLbl="alignNode1" presStyleIdx="6" presStyleCnt="9">
        <dgm:presLayoutVars>
          <dgm:chMax val="1"/>
          <dgm:bulletEnabled val="1"/>
        </dgm:presLayoutVars>
      </dgm:prSet>
      <dgm:spPr/>
      <dgm:t>
        <a:bodyPr/>
        <a:lstStyle/>
        <a:p>
          <a:endParaRPr lang="fr-FR"/>
        </a:p>
      </dgm:t>
    </dgm:pt>
    <dgm:pt modelId="{4709B564-5CC8-44BE-935A-B651E1AFE224}" type="pres">
      <dgm:prSet presAssocID="{6AE2F771-C610-49F6-8D18-4F300C79792B}" presName="descendantText" presStyleLbl="alignAcc1" presStyleIdx="6" presStyleCnt="9">
        <dgm:presLayoutVars>
          <dgm:bulletEnabled val="1"/>
        </dgm:presLayoutVars>
      </dgm:prSet>
      <dgm:spPr/>
      <dgm:t>
        <a:bodyPr/>
        <a:lstStyle/>
        <a:p>
          <a:endParaRPr lang="fr-FR"/>
        </a:p>
      </dgm:t>
    </dgm:pt>
    <dgm:pt modelId="{9D9442FB-5480-41CA-8E00-FC44ADEA7E6F}" type="pres">
      <dgm:prSet presAssocID="{886117D5-E4E3-4675-9EE1-9E33A26F46BB}" presName="sp" presStyleCnt="0"/>
      <dgm:spPr/>
    </dgm:pt>
    <dgm:pt modelId="{C375416C-E165-4C73-86EA-7AABB7AA89ED}" type="pres">
      <dgm:prSet presAssocID="{6BAA5429-3193-4E16-95F0-6C1A0EC6F96D}" presName="composite" presStyleCnt="0"/>
      <dgm:spPr/>
    </dgm:pt>
    <dgm:pt modelId="{37E6B1F1-87C6-4E1F-BC26-F3D4EB1A48F0}" type="pres">
      <dgm:prSet presAssocID="{6BAA5429-3193-4E16-95F0-6C1A0EC6F96D}" presName="parentText" presStyleLbl="alignNode1" presStyleIdx="7" presStyleCnt="9">
        <dgm:presLayoutVars>
          <dgm:chMax val="1"/>
          <dgm:bulletEnabled val="1"/>
        </dgm:presLayoutVars>
      </dgm:prSet>
      <dgm:spPr/>
      <dgm:t>
        <a:bodyPr/>
        <a:lstStyle/>
        <a:p>
          <a:endParaRPr lang="fr-FR"/>
        </a:p>
      </dgm:t>
    </dgm:pt>
    <dgm:pt modelId="{70C2A478-6DCB-4D88-940D-C6F63B8B64A4}" type="pres">
      <dgm:prSet presAssocID="{6BAA5429-3193-4E16-95F0-6C1A0EC6F96D}" presName="descendantText" presStyleLbl="alignAcc1" presStyleIdx="7" presStyleCnt="9" custScaleY="159581" custLinFactNeighborX="451" custLinFactNeighborY="-15716">
        <dgm:presLayoutVars>
          <dgm:bulletEnabled val="1"/>
        </dgm:presLayoutVars>
      </dgm:prSet>
      <dgm:spPr/>
      <dgm:t>
        <a:bodyPr/>
        <a:lstStyle/>
        <a:p>
          <a:endParaRPr lang="fr-FR"/>
        </a:p>
      </dgm:t>
    </dgm:pt>
    <dgm:pt modelId="{AEB218A6-8A9B-40CB-B61E-E577ABAEDE00}" type="pres">
      <dgm:prSet presAssocID="{1C91FDA7-E8AC-42E0-9A1B-9E3C35702BF3}" presName="sp" presStyleCnt="0"/>
      <dgm:spPr/>
    </dgm:pt>
    <dgm:pt modelId="{1235358B-B5B7-45D4-AFD8-93896EEE02A7}" type="pres">
      <dgm:prSet presAssocID="{BC09A538-DF79-41C7-8EE4-9BB57CC56977}" presName="composite" presStyleCnt="0"/>
      <dgm:spPr/>
    </dgm:pt>
    <dgm:pt modelId="{2973487A-7775-4225-A69A-7F2B2B88BA9A}" type="pres">
      <dgm:prSet presAssocID="{BC09A538-DF79-41C7-8EE4-9BB57CC56977}" presName="parentText" presStyleLbl="alignNode1" presStyleIdx="8" presStyleCnt="9">
        <dgm:presLayoutVars>
          <dgm:chMax val="1"/>
          <dgm:bulletEnabled val="1"/>
        </dgm:presLayoutVars>
      </dgm:prSet>
      <dgm:spPr/>
      <dgm:t>
        <a:bodyPr/>
        <a:lstStyle/>
        <a:p>
          <a:endParaRPr lang="fr-FR"/>
        </a:p>
      </dgm:t>
    </dgm:pt>
    <dgm:pt modelId="{DD4E6879-F0D1-420B-9708-60CA319E0550}" type="pres">
      <dgm:prSet presAssocID="{BC09A538-DF79-41C7-8EE4-9BB57CC56977}" presName="descendantText" presStyleLbl="alignAcc1" presStyleIdx="8" presStyleCnt="9">
        <dgm:presLayoutVars>
          <dgm:bulletEnabled val="1"/>
        </dgm:presLayoutVars>
      </dgm:prSet>
      <dgm:spPr/>
      <dgm:t>
        <a:bodyPr/>
        <a:lstStyle/>
        <a:p>
          <a:endParaRPr lang="fr-FR"/>
        </a:p>
      </dgm:t>
    </dgm:pt>
  </dgm:ptLst>
  <dgm:cxnLst>
    <dgm:cxn modelId="{958C36A2-DB56-4C4E-8D98-2615BDA9A015}" srcId="{DF52E8AA-E61F-43E3-99AD-D606AB6100DF}" destId="{B3F14282-C111-4336-89B6-CFAA711DDDD5}" srcOrd="3" destOrd="0" parTransId="{3B8EE824-0B42-4B23-BE7F-39687E499A09}" sibTransId="{F783D726-F967-4985-A259-D11E7DCF20A6}"/>
    <dgm:cxn modelId="{6E075BB2-99ED-4622-98D2-46327CDA5327}" type="presOf" srcId="{6AE2F771-C610-49F6-8D18-4F300C79792B}" destId="{82202007-CD7E-45D4-945D-3F72BC03DB4A}" srcOrd="0" destOrd="0" presId="urn:microsoft.com/office/officeart/2005/8/layout/chevron2"/>
    <dgm:cxn modelId="{7F599F7A-23D4-4642-958D-C67BAA8F9369}" type="presOf" srcId="{E7ABB16B-F475-427C-BAAE-8021B5841E75}" destId="{C9C289F2-C932-42C6-9253-1E25FC21C548}" srcOrd="0" destOrd="1" presId="urn:microsoft.com/office/officeart/2005/8/layout/chevron2"/>
    <dgm:cxn modelId="{3EC01356-A30F-42E8-8EAC-E34A591463B0}" srcId="{7DB139A1-D07E-48D7-8836-2EB3C5FEA916}" destId="{B2A39558-41C8-4575-9CED-FBE3EFFA1DC0}" srcOrd="0" destOrd="0" parTransId="{554AD6C8-C031-4B5C-8E63-A2D106B15F95}" sibTransId="{C1126536-BD71-42DC-AD74-F3F145BD59D1}"/>
    <dgm:cxn modelId="{1B57047B-F18A-4D96-A3C8-6316CCCAEF0E}" type="presOf" srcId="{073DE02D-577F-4871-8E90-8920288C3A5C}" destId="{DD4E6879-F0D1-420B-9708-60CA319E0550}" srcOrd="0" destOrd="0" presId="urn:microsoft.com/office/officeart/2005/8/layout/chevron2"/>
    <dgm:cxn modelId="{415E2E47-C843-47D0-B573-CA3EB70A00C6}" type="presOf" srcId="{87EDAF5E-F24C-4506-93A0-A5430ACEF041}" destId="{3F5ECDCA-F59B-4C49-88E1-A60DC8C42A7D}" srcOrd="0" destOrd="0" presId="urn:microsoft.com/office/officeart/2005/8/layout/chevron2"/>
    <dgm:cxn modelId="{1EA064C2-AC8F-4107-97E0-C98BDF957FDB}" type="presOf" srcId="{18D0BD64-47D7-420D-AA9E-A875F99C66FE}" destId="{CE12DF4E-88C7-40E9-A322-A8530FE09AD2}" srcOrd="0" destOrd="0" presId="urn:microsoft.com/office/officeart/2005/8/layout/chevron2"/>
    <dgm:cxn modelId="{DE9C45D4-CF1E-4EF0-94F8-2C954BAF8350}" srcId="{8C947A3B-E2B4-4735-AC1F-2F044C0A28CC}" destId="{0CB172C0-7800-4F7F-BFF0-717424704C8B}" srcOrd="2" destOrd="0" parTransId="{8D9A8523-D57E-4BF2-B298-F93D707C07BD}" sibTransId="{C7B9FB3B-E7DF-4B42-90FB-EE2738AF6D25}"/>
    <dgm:cxn modelId="{13D3A720-8E79-4039-B421-93B96A499F6D}" srcId="{7DB139A1-D07E-48D7-8836-2EB3C5FEA916}" destId="{C3B04D61-EACE-4FF9-8CB5-4FBC8FEDFD07}" srcOrd="2" destOrd="0" parTransId="{CDC8727A-1398-437C-BD83-9D8137DE7777}" sibTransId="{89FB9BC4-66E4-460B-96B1-78B3648DA74F}"/>
    <dgm:cxn modelId="{88E77C2B-FB17-49BF-9361-79188CB1C6F6}" srcId="{6BAA5429-3193-4E16-95F0-6C1A0EC6F96D}" destId="{293B9B6A-8B41-4DDF-84F1-B8B751284584}" srcOrd="1" destOrd="0" parTransId="{7C13C502-93FF-437A-9DC2-5CF6C064F524}" sibTransId="{B3759DEE-4415-4B42-8687-B3C67AF35D4B}"/>
    <dgm:cxn modelId="{15CBF989-4788-4101-8B76-7EB440569244}" srcId="{DF52E8AA-E61F-43E3-99AD-D606AB6100DF}" destId="{8C947A3B-E2B4-4735-AC1F-2F044C0A28CC}" srcOrd="5" destOrd="0" parTransId="{71445E3C-068F-4A42-B271-15449756770D}" sibTransId="{18E8DB5A-181E-4F48-8F79-CD95CB598196}"/>
    <dgm:cxn modelId="{DC237F00-B5AC-4399-8417-E63F6BFEE470}" type="presOf" srcId="{173B1520-9E00-422E-9C5E-E78FE1A73B25}" destId="{70C2A478-6DCB-4D88-940D-C6F63B8B64A4}" srcOrd="0" destOrd="2" presId="urn:microsoft.com/office/officeart/2005/8/layout/chevron2"/>
    <dgm:cxn modelId="{E97771F9-EB79-4299-A207-6515A7AB1CFE}" type="presOf" srcId="{014252EE-9981-49E9-A7CE-024B169F61F4}" destId="{4709B564-5CC8-44BE-935A-B651E1AFE224}" srcOrd="0" destOrd="0" presId="urn:microsoft.com/office/officeart/2005/8/layout/chevron2"/>
    <dgm:cxn modelId="{C96CAFA3-2F67-4082-8292-DD500559CC98}" type="presOf" srcId="{68EBE692-C621-494E-879A-44F5F4EF9A39}" destId="{6270A017-ED54-447C-86AE-D0B3A8C31EC0}" srcOrd="0" destOrd="0" presId="urn:microsoft.com/office/officeart/2005/8/layout/chevron2"/>
    <dgm:cxn modelId="{570234EC-3B49-471C-BD7B-A2C2CB6F2842}" srcId="{7DB139A1-D07E-48D7-8836-2EB3C5FEA916}" destId="{E7ABB16B-F475-427C-BAAE-8021B5841E75}" srcOrd="1" destOrd="0" parTransId="{827704ED-7635-4458-9501-303EC8CFAC5F}" sibTransId="{73692EEE-E790-452D-901B-03E8B94B562E}"/>
    <dgm:cxn modelId="{BF9E36C7-696A-4E89-A415-FEEF75BBBBEB}" srcId="{6AE2F771-C610-49F6-8D18-4F300C79792B}" destId="{014252EE-9981-49E9-A7CE-024B169F61F4}" srcOrd="0" destOrd="0" parTransId="{BAA7FAF9-15EB-4294-8158-2543E7DA4806}" sibTransId="{6731D3B7-F3B7-4F03-B345-C24D8FA12E86}"/>
    <dgm:cxn modelId="{94713416-692C-4189-8C4D-0BDEAA92E35A}" type="presOf" srcId="{0CB172C0-7800-4F7F-BFF0-717424704C8B}" destId="{6270A017-ED54-447C-86AE-D0B3A8C31EC0}" srcOrd="0" destOrd="2" presId="urn:microsoft.com/office/officeart/2005/8/layout/chevron2"/>
    <dgm:cxn modelId="{5648539C-43EA-4BD8-ABA0-5A91A82ED72C}" type="presOf" srcId="{BC09A538-DF79-41C7-8EE4-9BB57CC56977}" destId="{2973487A-7775-4225-A69A-7F2B2B88BA9A}" srcOrd="0" destOrd="0" presId="urn:microsoft.com/office/officeart/2005/8/layout/chevron2"/>
    <dgm:cxn modelId="{35AA4132-55A2-4B73-BC81-83488B41919E}" type="presOf" srcId="{C1C3DC4B-0307-489A-9D3B-A427F50064B0}" destId="{1FBA059C-F9E7-4647-A2A7-5435DF492403}" srcOrd="0" destOrd="0" presId="urn:microsoft.com/office/officeart/2005/8/layout/chevron2"/>
    <dgm:cxn modelId="{ED9F453F-1D00-435F-ACCC-EA8BDD9BFFEC}" type="presOf" srcId="{2C163CA3-3025-47D7-8204-729758CEC0DB}" destId="{13D52D7B-D39B-47C4-8427-AA192319CE75}" srcOrd="0" destOrd="0" presId="urn:microsoft.com/office/officeart/2005/8/layout/chevron2"/>
    <dgm:cxn modelId="{B6CB5E6E-BD15-4C4C-9EB6-92245A94434D}" srcId="{8C947A3B-E2B4-4735-AC1F-2F044C0A28CC}" destId="{68EBE692-C621-494E-879A-44F5F4EF9A39}" srcOrd="0" destOrd="0" parTransId="{F5EC38E5-0A61-4B14-BDBD-FE35ACE549C7}" sibTransId="{2B96A2A9-6BB5-49DF-BC28-2B3A4748D6F9}"/>
    <dgm:cxn modelId="{E25F5AD6-A4CF-495A-BCBE-AEA4E1B519A3}" type="presOf" srcId="{2B9D5994-B6C5-4FA1-9F5C-8238F44E0582}" destId="{F684B40D-ECC8-4556-ABD3-0FABC38FCE35}" srcOrd="0" destOrd="0" presId="urn:microsoft.com/office/officeart/2005/8/layout/chevron2"/>
    <dgm:cxn modelId="{4479EE85-B529-42EB-A064-B469839E7B5C}" type="presOf" srcId="{7DB139A1-D07E-48D7-8836-2EB3C5FEA916}" destId="{725421C3-B468-4BC4-9541-27745D9AF4B2}" srcOrd="0" destOrd="0" presId="urn:microsoft.com/office/officeart/2005/8/layout/chevron2"/>
    <dgm:cxn modelId="{9800223E-BEAB-4FE2-99FE-19DC70EA258B}" type="presOf" srcId="{B2A39558-41C8-4575-9CED-FBE3EFFA1DC0}" destId="{C9C289F2-C932-42C6-9253-1E25FC21C548}" srcOrd="0" destOrd="0" presId="urn:microsoft.com/office/officeart/2005/8/layout/chevron2"/>
    <dgm:cxn modelId="{C1920C2D-31ED-4D16-89BB-E33EDC314F8C}" type="presOf" srcId="{4C12C2C9-9F03-4508-B181-C0C19863DD41}" destId="{787C5991-2984-4CBD-9D05-6A357A9EC6E0}" srcOrd="0" destOrd="1" presId="urn:microsoft.com/office/officeart/2005/8/layout/chevron2"/>
    <dgm:cxn modelId="{0EBF6C34-24E7-490E-B8CA-19FEA7C72F22}" srcId="{18D0BD64-47D7-420D-AA9E-A875F99C66FE}" destId="{2E7E5968-11CA-4581-9F66-81C78DDF47AE}" srcOrd="0" destOrd="0" parTransId="{93BDD177-D12D-4459-94A4-A63A56A5F2E2}" sibTransId="{E5343EEE-C94D-4F41-BF5F-C41ECA0E810A}"/>
    <dgm:cxn modelId="{AE3B5636-289B-4925-90AB-D4156B001C5B}" srcId="{8C947A3B-E2B4-4735-AC1F-2F044C0A28CC}" destId="{F6C5515B-AA32-4805-9E30-42EE478FFD10}" srcOrd="1" destOrd="0" parTransId="{AA95DAE0-36E3-41F9-A08F-8A49ECC85F14}" sibTransId="{3DDA6A44-6E41-4214-A152-66E12C05569A}"/>
    <dgm:cxn modelId="{6A64563B-E163-4485-BC3B-DFF5C8D91C65}" type="presOf" srcId="{CA8B6FE5-ADBB-4BD7-AF53-480AA75EC971}" destId="{70C2A478-6DCB-4D88-940D-C6F63B8B64A4}" srcOrd="0" destOrd="0" presId="urn:microsoft.com/office/officeart/2005/8/layout/chevron2"/>
    <dgm:cxn modelId="{C168F7B0-F3A9-4F65-A74C-F29246CF705F}" srcId="{7DB139A1-D07E-48D7-8836-2EB3C5FEA916}" destId="{2ACB9483-F85C-4BFB-9D72-D24C81E8D921}" srcOrd="3" destOrd="0" parTransId="{8B8910F5-771D-4B9D-AED5-78C1244B5D69}" sibTransId="{5DE8C005-9E23-45F6-98F8-895E196ED85A}"/>
    <dgm:cxn modelId="{FC4DB093-6B64-4721-826B-6B871CB4F2FF}" srcId="{DF52E8AA-E61F-43E3-99AD-D606AB6100DF}" destId="{C1C3DC4B-0307-489A-9D3B-A427F50064B0}" srcOrd="2" destOrd="0" parTransId="{0DE36768-F9BC-45B5-A061-7FC048F94939}" sibTransId="{26C8406B-C4C7-48F4-837B-8344DB735677}"/>
    <dgm:cxn modelId="{D405321F-97AE-4338-8A28-48A18004681E}" srcId="{6BAA5429-3193-4E16-95F0-6C1A0EC6F96D}" destId="{CA8B6FE5-ADBB-4BD7-AF53-480AA75EC971}" srcOrd="0" destOrd="0" parTransId="{571B5051-1B00-4B49-B58E-518A308E5B11}" sibTransId="{1945EFA9-8DC1-4D11-AFBF-5C9BC7BA2D9C}"/>
    <dgm:cxn modelId="{EC70C54D-8B98-4A62-B6C6-F6480E139626}" srcId="{DF52E8AA-E61F-43E3-99AD-D606AB6100DF}" destId="{BC09A538-DF79-41C7-8EE4-9BB57CC56977}" srcOrd="8" destOrd="0" parTransId="{7CC44284-1505-4D46-9A11-5ED2BFC8144D}" sibTransId="{8470A7EB-EC3C-46C4-9239-2FF6B2976629}"/>
    <dgm:cxn modelId="{E4EBCF92-6352-4E0D-963A-C016147C9F14}" type="presOf" srcId="{F6C5515B-AA32-4805-9E30-42EE478FFD10}" destId="{6270A017-ED54-447C-86AE-D0B3A8C31EC0}" srcOrd="0" destOrd="1" presId="urn:microsoft.com/office/officeart/2005/8/layout/chevron2"/>
    <dgm:cxn modelId="{2DCDE394-5593-4426-8C27-34EC26E83D8C}" type="presOf" srcId="{293B9B6A-8B41-4DDF-84F1-B8B751284584}" destId="{70C2A478-6DCB-4D88-940D-C6F63B8B64A4}" srcOrd="0" destOrd="1" presId="urn:microsoft.com/office/officeart/2005/8/layout/chevron2"/>
    <dgm:cxn modelId="{4B362930-AD5F-4F4B-A163-232C99B4AD6C}" srcId="{2E7E5968-11CA-4581-9F66-81C78DDF47AE}" destId="{4C12C2C9-9F03-4508-B181-C0C19863DD41}" srcOrd="0" destOrd="0" parTransId="{F7341D41-8DE4-4279-8D44-0A2AE06730C5}" sibTransId="{550A8AAE-7FC1-4DA9-B72D-BB1F5FF51F2E}"/>
    <dgm:cxn modelId="{301ACF6B-A2AD-4885-8A61-0CDE9FAF6AE5}" type="presOf" srcId="{54B2C40E-8622-4464-BA72-41658E79E98D}" destId="{F53C5EE3-26A8-4AE2-8861-73D4AC39884D}" srcOrd="0" destOrd="0" presId="urn:microsoft.com/office/officeart/2005/8/layout/chevron2"/>
    <dgm:cxn modelId="{74B6B81C-8CF9-4624-9760-E621EA8B5116}" srcId="{DF52E8AA-E61F-43E3-99AD-D606AB6100DF}" destId="{6AE2F771-C610-49F6-8D18-4F300C79792B}" srcOrd="6" destOrd="0" parTransId="{70821B7F-02BE-4CBD-8063-595A950CADD9}" sibTransId="{886117D5-E4E3-4675-9EE1-9E33A26F46BB}"/>
    <dgm:cxn modelId="{4A32FEED-7824-43CE-9E18-74F776D17D8F}" srcId="{293B9B6A-8B41-4DDF-84F1-B8B751284584}" destId="{173B1520-9E00-422E-9C5E-E78FE1A73B25}" srcOrd="0" destOrd="0" parTransId="{BCCA2A2F-565C-4228-A461-3E710F778B29}" sibTransId="{9F819745-081E-41CA-B133-4169DEA50D01}"/>
    <dgm:cxn modelId="{CF04E97A-4B6F-4753-A46B-C0671424FCF0}" type="presOf" srcId="{DF52E8AA-E61F-43E3-99AD-D606AB6100DF}" destId="{041F2D6B-8E6B-458E-9913-1663AF003F19}" srcOrd="0" destOrd="0" presId="urn:microsoft.com/office/officeart/2005/8/layout/chevron2"/>
    <dgm:cxn modelId="{CBCE8ACC-5A0E-4FEB-AF1A-1C92EACFE133}" type="presOf" srcId="{6BAA5429-3193-4E16-95F0-6C1A0EC6F96D}" destId="{37E6B1F1-87C6-4E1F-BC26-F3D4EB1A48F0}" srcOrd="0" destOrd="0" presId="urn:microsoft.com/office/officeart/2005/8/layout/chevron2"/>
    <dgm:cxn modelId="{0AFAB069-6BBA-435A-8910-796B43977E8B}" type="presOf" srcId="{C3B04D61-EACE-4FF9-8CB5-4FBC8FEDFD07}" destId="{C9C289F2-C932-42C6-9253-1E25FC21C548}" srcOrd="0" destOrd="2" presId="urn:microsoft.com/office/officeart/2005/8/layout/chevron2"/>
    <dgm:cxn modelId="{94000D4D-1FAA-4E67-AAA9-884EFF6B71E2}" type="presOf" srcId="{87328812-9A4C-4754-81F2-A782DE62FD75}" destId="{F53C5EE3-26A8-4AE2-8861-73D4AC39884D}" srcOrd="0" destOrd="1" presId="urn:microsoft.com/office/officeart/2005/8/layout/chevron2"/>
    <dgm:cxn modelId="{D30130AA-BF25-4D81-9E2F-A232D8448720}" srcId="{BC09A538-DF79-41C7-8EE4-9BB57CC56977}" destId="{073DE02D-577F-4871-8E90-8920288C3A5C}" srcOrd="0" destOrd="0" parTransId="{D4DFC99F-3488-462E-871F-505325F31801}" sibTransId="{D29E941E-C2A5-4BFD-B581-A56F5243C152}"/>
    <dgm:cxn modelId="{AE523F3C-1C04-41CB-AF78-F1C50A0B1D75}" srcId="{6AE2F771-C610-49F6-8D18-4F300C79792B}" destId="{15D829B6-F168-47E6-81E0-836EF35CA802}" srcOrd="1" destOrd="0" parTransId="{44FAC045-18D4-4789-A305-5FE3CF57E50F}" sibTransId="{E5E64844-1210-4637-9F1C-FBF29C544CEC}"/>
    <dgm:cxn modelId="{C310F895-4F5A-4AA0-ADEA-2A379C67FAC7}" srcId="{DF52E8AA-E61F-43E3-99AD-D606AB6100DF}" destId="{18D0BD64-47D7-420D-AA9E-A875F99C66FE}" srcOrd="0" destOrd="0" parTransId="{2CDF930E-FF29-4BD7-8FBF-5452F876CFE6}" sibTransId="{EA8B3DB4-3589-4A6D-AC0A-BB62DFB86A24}"/>
    <dgm:cxn modelId="{80B00901-B624-433A-962E-09D01A4BD79B}" type="presOf" srcId="{B3F14282-C111-4336-89B6-CFAA711DDDD5}" destId="{812F0CBE-6867-434E-9CF1-4AD6B1056D39}" srcOrd="0" destOrd="0" presId="urn:microsoft.com/office/officeart/2005/8/layout/chevron2"/>
    <dgm:cxn modelId="{62301E94-984B-4D33-BBD6-569DCD8052D2}" srcId="{DF52E8AA-E61F-43E3-99AD-D606AB6100DF}" destId="{7DB139A1-D07E-48D7-8836-2EB3C5FEA916}" srcOrd="1" destOrd="0" parTransId="{9FB1435D-B4D2-47D5-8202-6010E597E5B8}" sibTransId="{D9375AB2-02E9-4EBB-A456-76B2C2B722CC}"/>
    <dgm:cxn modelId="{A417AB09-3A8E-40C1-975B-E1C1D8BA64F9}" srcId="{C1C3DC4B-0307-489A-9D3B-A427F50064B0}" destId="{54B2C40E-8622-4464-BA72-41658E79E98D}" srcOrd="0" destOrd="0" parTransId="{2F1D4085-C6B2-43E6-96CF-1137B157B572}" sibTransId="{768A9B49-B6CD-42A4-9E61-BA03702AA2C7}"/>
    <dgm:cxn modelId="{B5A7C34B-A003-483E-9DA7-9DEC68F6B600}" srcId="{DF52E8AA-E61F-43E3-99AD-D606AB6100DF}" destId="{6BAA5429-3193-4E16-95F0-6C1A0EC6F96D}" srcOrd="7" destOrd="0" parTransId="{113CB1B6-87C0-4147-BAFB-A612207BEB58}" sibTransId="{1C91FDA7-E8AC-42E0-9A1B-9E3C35702BF3}"/>
    <dgm:cxn modelId="{99A1E982-0FD9-4CE8-A514-BC853E2FC102}" srcId="{DF52E8AA-E61F-43E3-99AD-D606AB6100DF}" destId="{2B9D5994-B6C5-4FA1-9F5C-8238F44E0582}" srcOrd="4" destOrd="0" parTransId="{8F5F51D3-AEF1-42E0-B3C0-09A2CF01834F}" sibTransId="{81FDA432-571E-4A91-8EA6-3470774540CC}"/>
    <dgm:cxn modelId="{2F00AAC0-E04F-42BD-893C-EA6AA2290190}" srcId="{2B9D5994-B6C5-4FA1-9F5C-8238F44E0582}" destId="{87EDAF5E-F24C-4506-93A0-A5430ACEF041}" srcOrd="0" destOrd="0" parTransId="{A6EE4535-6709-4801-A7F2-781E997ECCDB}" sibTransId="{9B19C24C-6DF0-41FD-BE71-DDEE48E3A907}"/>
    <dgm:cxn modelId="{5C977C6A-E952-4DCB-A30B-0FF3BD6E3A06}" type="presOf" srcId="{2E7E5968-11CA-4581-9F66-81C78DDF47AE}" destId="{787C5991-2984-4CBD-9D05-6A357A9EC6E0}" srcOrd="0" destOrd="0" presId="urn:microsoft.com/office/officeart/2005/8/layout/chevron2"/>
    <dgm:cxn modelId="{CC01A18C-D9B7-4777-86D3-A67061C7250F}" type="presOf" srcId="{8C947A3B-E2B4-4735-AC1F-2F044C0A28CC}" destId="{69D1B323-0E59-42E9-969A-C5D4CF301E96}" srcOrd="0" destOrd="0" presId="urn:microsoft.com/office/officeart/2005/8/layout/chevron2"/>
    <dgm:cxn modelId="{F402E187-3AA9-42CC-915E-773184A9B37A}" srcId="{293B9B6A-8B41-4DDF-84F1-B8B751284584}" destId="{C490829A-48B8-4CA1-87FF-30CBBFDB34BD}" srcOrd="1" destOrd="0" parTransId="{FCEB88A3-D36E-4117-BB6B-92C79697C295}" sibTransId="{643BE02F-FDB2-4197-AA7F-9E7A8109F063}"/>
    <dgm:cxn modelId="{A9118C7F-2793-47ED-87E2-3E6E8C12F6FA}" srcId="{B3F14282-C111-4336-89B6-CFAA711DDDD5}" destId="{2C163CA3-3025-47D7-8204-729758CEC0DB}" srcOrd="0" destOrd="0" parTransId="{E211DF2C-14B4-4AA8-BA7E-5C1DDE23F77B}" sibTransId="{7F570C6F-C026-4674-B902-0E263A7B52AB}"/>
    <dgm:cxn modelId="{453400F5-0B37-493C-A118-D236DB7914E4}" type="presOf" srcId="{2ACB9483-F85C-4BFB-9D72-D24C81E8D921}" destId="{C9C289F2-C932-42C6-9253-1E25FC21C548}" srcOrd="0" destOrd="3" presId="urn:microsoft.com/office/officeart/2005/8/layout/chevron2"/>
    <dgm:cxn modelId="{3A602BA7-6C3F-4138-AE3C-E99455D8E5F4}" type="presOf" srcId="{C490829A-48B8-4CA1-87FF-30CBBFDB34BD}" destId="{70C2A478-6DCB-4D88-940D-C6F63B8B64A4}" srcOrd="0" destOrd="3" presId="urn:microsoft.com/office/officeart/2005/8/layout/chevron2"/>
    <dgm:cxn modelId="{9B287058-6440-4854-9A27-478C905C7969}" type="presOf" srcId="{15D829B6-F168-47E6-81E0-836EF35CA802}" destId="{4709B564-5CC8-44BE-935A-B651E1AFE224}" srcOrd="0" destOrd="1" presId="urn:microsoft.com/office/officeart/2005/8/layout/chevron2"/>
    <dgm:cxn modelId="{4EC93E60-A05D-4B15-A87E-25106F1CA477}" srcId="{C1C3DC4B-0307-489A-9D3B-A427F50064B0}" destId="{87328812-9A4C-4754-81F2-A782DE62FD75}" srcOrd="1" destOrd="0" parTransId="{98814836-2144-4F4A-94B9-B8B5F041A657}" sibTransId="{587B452A-B146-476F-9AF5-1D16B4327454}"/>
    <dgm:cxn modelId="{F1D2E567-0EF5-4D09-9313-9E00E840B8EC}" type="presParOf" srcId="{041F2D6B-8E6B-458E-9913-1663AF003F19}" destId="{81D49347-C1C6-4D2E-8EBC-4B8280C0BF48}" srcOrd="0" destOrd="0" presId="urn:microsoft.com/office/officeart/2005/8/layout/chevron2"/>
    <dgm:cxn modelId="{C8228750-DD29-4AFD-A74C-38246BD5EA8E}" type="presParOf" srcId="{81D49347-C1C6-4D2E-8EBC-4B8280C0BF48}" destId="{CE12DF4E-88C7-40E9-A322-A8530FE09AD2}" srcOrd="0" destOrd="0" presId="urn:microsoft.com/office/officeart/2005/8/layout/chevron2"/>
    <dgm:cxn modelId="{7FEFDD21-AF4A-4B59-B01A-1BA4E86B7EAC}" type="presParOf" srcId="{81D49347-C1C6-4D2E-8EBC-4B8280C0BF48}" destId="{787C5991-2984-4CBD-9D05-6A357A9EC6E0}" srcOrd="1" destOrd="0" presId="urn:microsoft.com/office/officeart/2005/8/layout/chevron2"/>
    <dgm:cxn modelId="{F43FB632-91BB-4743-BFDF-76B806586D90}" type="presParOf" srcId="{041F2D6B-8E6B-458E-9913-1663AF003F19}" destId="{EAC64B33-7647-4626-B210-9C9CEE1CB987}" srcOrd="1" destOrd="0" presId="urn:microsoft.com/office/officeart/2005/8/layout/chevron2"/>
    <dgm:cxn modelId="{2AD6CBFD-C648-4B25-99F5-AF5F5AFFDA1B}" type="presParOf" srcId="{041F2D6B-8E6B-458E-9913-1663AF003F19}" destId="{6EB0FF5E-00B8-4C47-8BC3-CE4344B55CD5}" srcOrd="2" destOrd="0" presId="urn:microsoft.com/office/officeart/2005/8/layout/chevron2"/>
    <dgm:cxn modelId="{113CDF55-2F11-4445-B5AF-593B1B43D2C7}" type="presParOf" srcId="{6EB0FF5E-00B8-4C47-8BC3-CE4344B55CD5}" destId="{725421C3-B468-4BC4-9541-27745D9AF4B2}" srcOrd="0" destOrd="0" presId="urn:microsoft.com/office/officeart/2005/8/layout/chevron2"/>
    <dgm:cxn modelId="{D9E920F1-AB77-442F-8D59-F81389363C71}" type="presParOf" srcId="{6EB0FF5E-00B8-4C47-8BC3-CE4344B55CD5}" destId="{C9C289F2-C932-42C6-9253-1E25FC21C548}" srcOrd="1" destOrd="0" presId="urn:microsoft.com/office/officeart/2005/8/layout/chevron2"/>
    <dgm:cxn modelId="{F5795BB1-B9AD-402F-B53E-5D15C1291504}" type="presParOf" srcId="{041F2D6B-8E6B-458E-9913-1663AF003F19}" destId="{C59B0A2D-B43A-496B-A765-59AA6684D45B}" srcOrd="3" destOrd="0" presId="urn:microsoft.com/office/officeart/2005/8/layout/chevron2"/>
    <dgm:cxn modelId="{36E16B97-16A7-4B3D-A55F-8F0D94D0234E}" type="presParOf" srcId="{041F2D6B-8E6B-458E-9913-1663AF003F19}" destId="{1A562BD1-38D4-47AD-9349-1317A6C8F1F4}" srcOrd="4" destOrd="0" presId="urn:microsoft.com/office/officeart/2005/8/layout/chevron2"/>
    <dgm:cxn modelId="{499656CC-97C9-4DAC-8603-F72E950543F6}" type="presParOf" srcId="{1A562BD1-38D4-47AD-9349-1317A6C8F1F4}" destId="{1FBA059C-F9E7-4647-A2A7-5435DF492403}" srcOrd="0" destOrd="0" presId="urn:microsoft.com/office/officeart/2005/8/layout/chevron2"/>
    <dgm:cxn modelId="{FEF01817-D71F-4BEF-977D-EB22C9D01448}" type="presParOf" srcId="{1A562BD1-38D4-47AD-9349-1317A6C8F1F4}" destId="{F53C5EE3-26A8-4AE2-8861-73D4AC39884D}" srcOrd="1" destOrd="0" presId="urn:microsoft.com/office/officeart/2005/8/layout/chevron2"/>
    <dgm:cxn modelId="{16968168-123C-4E3A-B664-13CE520BBB6B}" type="presParOf" srcId="{041F2D6B-8E6B-458E-9913-1663AF003F19}" destId="{DFCF3FD9-9DA0-4BB4-AFDE-5E4000714E3E}" srcOrd="5" destOrd="0" presId="urn:microsoft.com/office/officeart/2005/8/layout/chevron2"/>
    <dgm:cxn modelId="{8AB07BDF-5584-4711-AC4F-9C32EEF1D588}" type="presParOf" srcId="{041F2D6B-8E6B-458E-9913-1663AF003F19}" destId="{B8DC0546-D723-4644-B0A7-5B6972C8188C}" srcOrd="6" destOrd="0" presId="urn:microsoft.com/office/officeart/2005/8/layout/chevron2"/>
    <dgm:cxn modelId="{F1F1E72E-BD08-43B8-9FA4-D2E5A5920D15}" type="presParOf" srcId="{B8DC0546-D723-4644-B0A7-5B6972C8188C}" destId="{812F0CBE-6867-434E-9CF1-4AD6B1056D39}" srcOrd="0" destOrd="0" presId="urn:microsoft.com/office/officeart/2005/8/layout/chevron2"/>
    <dgm:cxn modelId="{D3B10334-EE2B-4838-BBC7-BB0385764AFE}" type="presParOf" srcId="{B8DC0546-D723-4644-B0A7-5B6972C8188C}" destId="{13D52D7B-D39B-47C4-8427-AA192319CE75}" srcOrd="1" destOrd="0" presId="urn:microsoft.com/office/officeart/2005/8/layout/chevron2"/>
    <dgm:cxn modelId="{CD766224-A32D-4E60-8B04-BDBF0559B1CD}" type="presParOf" srcId="{041F2D6B-8E6B-458E-9913-1663AF003F19}" destId="{0515345D-977C-4E97-B7B9-641DB4186E57}" srcOrd="7" destOrd="0" presId="urn:microsoft.com/office/officeart/2005/8/layout/chevron2"/>
    <dgm:cxn modelId="{B357819D-7B8E-461B-96D7-A87D6B03AF86}" type="presParOf" srcId="{041F2D6B-8E6B-458E-9913-1663AF003F19}" destId="{C1B2D0DD-0272-4F0F-9947-7E696558416B}" srcOrd="8" destOrd="0" presId="urn:microsoft.com/office/officeart/2005/8/layout/chevron2"/>
    <dgm:cxn modelId="{ED1E5B77-0C94-4081-B921-13D11B5E9941}" type="presParOf" srcId="{C1B2D0DD-0272-4F0F-9947-7E696558416B}" destId="{F684B40D-ECC8-4556-ABD3-0FABC38FCE35}" srcOrd="0" destOrd="0" presId="urn:microsoft.com/office/officeart/2005/8/layout/chevron2"/>
    <dgm:cxn modelId="{F8563840-41AA-433E-A79E-4DB03F110967}" type="presParOf" srcId="{C1B2D0DD-0272-4F0F-9947-7E696558416B}" destId="{3F5ECDCA-F59B-4C49-88E1-A60DC8C42A7D}" srcOrd="1" destOrd="0" presId="urn:microsoft.com/office/officeart/2005/8/layout/chevron2"/>
    <dgm:cxn modelId="{ACE66F0B-102B-43FA-A133-640823EA407C}" type="presParOf" srcId="{041F2D6B-8E6B-458E-9913-1663AF003F19}" destId="{BE974EC1-DC4F-41E6-B419-7CCAAABC8DAE}" srcOrd="9" destOrd="0" presId="urn:microsoft.com/office/officeart/2005/8/layout/chevron2"/>
    <dgm:cxn modelId="{232EAA7B-40B4-457D-955A-248C93F9E51B}" type="presParOf" srcId="{041F2D6B-8E6B-458E-9913-1663AF003F19}" destId="{4CDB9667-0718-40EE-A667-F6448EC91688}" srcOrd="10" destOrd="0" presId="urn:microsoft.com/office/officeart/2005/8/layout/chevron2"/>
    <dgm:cxn modelId="{C07468A7-0B89-4C99-AE92-BBFD38DBD77C}" type="presParOf" srcId="{4CDB9667-0718-40EE-A667-F6448EC91688}" destId="{69D1B323-0E59-42E9-969A-C5D4CF301E96}" srcOrd="0" destOrd="0" presId="urn:microsoft.com/office/officeart/2005/8/layout/chevron2"/>
    <dgm:cxn modelId="{9DEAD86F-6F2A-4068-956B-FF889E3E94CF}" type="presParOf" srcId="{4CDB9667-0718-40EE-A667-F6448EC91688}" destId="{6270A017-ED54-447C-86AE-D0B3A8C31EC0}" srcOrd="1" destOrd="0" presId="urn:microsoft.com/office/officeart/2005/8/layout/chevron2"/>
    <dgm:cxn modelId="{3EFE2018-6B91-4D56-AB62-B4656009786D}" type="presParOf" srcId="{041F2D6B-8E6B-458E-9913-1663AF003F19}" destId="{8FFBD814-5854-4C02-A4F0-B8F2376EF6FD}" srcOrd="11" destOrd="0" presId="urn:microsoft.com/office/officeart/2005/8/layout/chevron2"/>
    <dgm:cxn modelId="{6D9D21FE-5407-40F2-B825-65175472E508}" type="presParOf" srcId="{041F2D6B-8E6B-458E-9913-1663AF003F19}" destId="{C4E745B0-E253-467E-AEEE-31CAE0BF64F2}" srcOrd="12" destOrd="0" presId="urn:microsoft.com/office/officeart/2005/8/layout/chevron2"/>
    <dgm:cxn modelId="{8C974CF3-C8F6-46D8-B912-A6F6CA90BCBC}" type="presParOf" srcId="{C4E745B0-E253-467E-AEEE-31CAE0BF64F2}" destId="{82202007-CD7E-45D4-945D-3F72BC03DB4A}" srcOrd="0" destOrd="0" presId="urn:microsoft.com/office/officeart/2005/8/layout/chevron2"/>
    <dgm:cxn modelId="{366E63D9-144C-4BBB-859B-0F4AA5BDF392}" type="presParOf" srcId="{C4E745B0-E253-467E-AEEE-31CAE0BF64F2}" destId="{4709B564-5CC8-44BE-935A-B651E1AFE224}" srcOrd="1" destOrd="0" presId="urn:microsoft.com/office/officeart/2005/8/layout/chevron2"/>
    <dgm:cxn modelId="{263A78F7-376C-4FDA-8831-CD8A6F593027}" type="presParOf" srcId="{041F2D6B-8E6B-458E-9913-1663AF003F19}" destId="{9D9442FB-5480-41CA-8E00-FC44ADEA7E6F}" srcOrd="13" destOrd="0" presId="urn:microsoft.com/office/officeart/2005/8/layout/chevron2"/>
    <dgm:cxn modelId="{0EAC4C24-88BE-4B0E-B210-F8DF257A6801}" type="presParOf" srcId="{041F2D6B-8E6B-458E-9913-1663AF003F19}" destId="{C375416C-E165-4C73-86EA-7AABB7AA89ED}" srcOrd="14" destOrd="0" presId="urn:microsoft.com/office/officeart/2005/8/layout/chevron2"/>
    <dgm:cxn modelId="{65A6627B-6712-4201-87E3-1CCA0F3A1A6E}" type="presParOf" srcId="{C375416C-E165-4C73-86EA-7AABB7AA89ED}" destId="{37E6B1F1-87C6-4E1F-BC26-F3D4EB1A48F0}" srcOrd="0" destOrd="0" presId="urn:microsoft.com/office/officeart/2005/8/layout/chevron2"/>
    <dgm:cxn modelId="{B47A79A0-2334-4992-A6DF-CA29DCFE04AD}" type="presParOf" srcId="{C375416C-E165-4C73-86EA-7AABB7AA89ED}" destId="{70C2A478-6DCB-4D88-940D-C6F63B8B64A4}" srcOrd="1" destOrd="0" presId="urn:microsoft.com/office/officeart/2005/8/layout/chevron2"/>
    <dgm:cxn modelId="{2645F6E8-44A3-44F5-972A-4B08A283141C}" type="presParOf" srcId="{041F2D6B-8E6B-458E-9913-1663AF003F19}" destId="{AEB218A6-8A9B-40CB-B61E-E577ABAEDE00}" srcOrd="15" destOrd="0" presId="urn:microsoft.com/office/officeart/2005/8/layout/chevron2"/>
    <dgm:cxn modelId="{3C086E58-31E5-40CB-96BA-1D2FCF8C1152}" type="presParOf" srcId="{041F2D6B-8E6B-458E-9913-1663AF003F19}" destId="{1235358B-B5B7-45D4-AFD8-93896EEE02A7}" srcOrd="16" destOrd="0" presId="urn:microsoft.com/office/officeart/2005/8/layout/chevron2"/>
    <dgm:cxn modelId="{817E0ED6-7F83-4E8E-B8B9-5E22AB40D26A}" type="presParOf" srcId="{1235358B-B5B7-45D4-AFD8-93896EEE02A7}" destId="{2973487A-7775-4225-A69A-7F2B2B88BA9A}" srcOrd="0" destOrd="0" presId="urn:microsoft.com/office/officeart/2005/8/layout/chevron2"/>
    <dgm:cxn modelId="{27D22E8A-4154-42ED-82C6-9FE6345A061E}" type="presParOf" srcId="{1235358B-B5B7-45D4-AFD8-93896EEE02A7}" destId="{DD4E6879-F0D1-420B-9708-60CA319E055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12DF4E-88C7-40E9-A322-A8530FE09AD2}">
      <dsp:nvSpPr>
        <dsp:cNvPr id="0" name=""/>
        <dsp:cNvSpPr/>
      </dsp:nvSpPr>
      <dsp:spPr>
        <a:xfrm rot="5400000">
          <a:off x="-89513" y="126175"/>
          <a:ext cx="596759" cy="417731"/>
        </a:xfrm>
        <a:prstGeom prst="chevron">
          <a:avLst/>
        </a:prstGeom>
        <a:gradFill rotWithShape="0">
          <a:gsLst>
            <a:gs pos="0">
              <a:schemeClr val="accent4">
                <a:shade val="80000"/>
                <a:hueOff val="0"/>
                <a:satOff val="0"/>
                <a:lumOff val="0"/>
                <a:alphaOff val="0"/>
                <a:satMod val="103000"/>
                <a:lumMod val="102000"/>
                <a:tint val="94000"/>
              </a:schemeClr>
            </a:gs>
            <a:gs pos="50000">
              <a:schemeClr val="accent4">
                <a:shade val="80000"/>
                <a:hueOff val="0"/>
                <a:satOff val="0"/>
                <a:lumOff val="0"/>
                <a:alphaOff val="0"/>
                <a:satMod val="110000"/>
                <a:lumMod val="100000"/>
                <a:shade val="100000"/>
              </a:schemeClr>
            </a:gs>
            <a:gs pos="100000">
              <a:schemeClr val="accent4">
                <a:shade val="80000"/>
                <a:hueOff val="0"/>
                <a:satOff val="0"/>
                <a:lumOff val="0"/>
                <a:alphaOff val="0"/>
                <a:lumMod val="99000"/>
                <a:satMod val="120000"/>
                <a:shade val="78000"/>
              </a:schemeClr>
            </a:gs>
          </a:gsLst>
          <a:lin ang="5400000" scaled="0"/>
        </a:gradFill>
        <a:ln w="6350" cap="flat" cmpd="sng" algn="ctr">
          <a:solidFill>
            <a:schemeClr val="accent4">
              <a:shade val="80000"/>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fr-FR" sz="800" b="1" kern="1200"/>
            <a:t>Étape 1 :</a:t>
          </a:r>
          <a:endParaRPr lang="fr-FR" sz="800" kern="1200"/>
        </a:p>
      </dsp:txBody>
      <dsp:txXfrm rot="-5400000">
        <a:off x="2" y="245527"/>
        <a:ext cx="417731" cy="179028"/>
      </dsp:txXfrm>
    </dsp:sp>
    <dsp:sp modelId="{787C5991-2984-4CBD-9D05-6A357A9EC6E0}">
      <dsp:nvSpPr>
        <dsp:cNvPr id="0" name=""/>
        <dsp:cNvSpPr/>
      </dsp:nvSpPr>
      <dsp:spPr>
        <a:xfrm rot="5400000">
          <a:off x="2758118" y="-2303725"/>
          <a:ext cx="387893" cy="5068668"/>
        </a:xfrm>
        <a:prstGeom prst="round2SameRect">
          <a:avLst/>
        </a:prstGeom>
        <a:solidFill>
          <a:schemeClr val="lt1">
            <a:alpha val="90000"/>
            <a:hueOff val="0"/>
            <a:satOff val="0"/>
            <a:lumOff val="0"/>
            <a:alphaOff val="0"/>
          </a:schemeClr>
        </a:solidFill>
        <a:ln w="6350" cap="flat" cmpd="sng" algn="ctr">
          <a:solidFill>
            <a:schemeClr val="accent4">
              <a:shade val="8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784" tIns="4445" rIns="4445" bIns="4445" numCol="1" spcCol="1270" anchor="ctr" anchorCtr="0">
          <a:noAutofit/>
        </a:bodyPr>
        <a:lstStyle/>
        <a:p>
          <a:pPr marL="57150" lvl="1" indent="-57150" algn="l" defTabSz="311150">
            <a:lnSpc>
              <a:spcPct val="90000"/>
            </a:lnSpc>
            <a:spcBef>
              <a:spcPct val="0"/>
            </a:spcBef>
            <a:spcAft>
              <a:spcPct val="15000"/>
            </a:spcAft>
            <a:buChar char="••"/>
          </a:pPr>
          <a:r>
            <a:rPr lang="fr-FR" sz="700" b="1" kern="1200"/>
            <a:t>Recueille des éléments variable de paie</a:t>
          </a:r>
          <a:endParaRPr lang="fr-FR" sz="700" kern="1200"/>
        </a:p>
        <a:p>
          <a:pPr marL="114300" lvl="2" indent="-57150" algn="l" defTabSz="311150">
            <a:lnSpc>
              <a:spcPct val="90000"/>
            </a:lnSpc>
            <a:spcBef>
              <a:spcPct val="0"/>
            </a:spcBef>
            <a:spcAft>
              <a:spcPct val="15000"/>
            </a:spcAft>
            <a:buChar char="••"/>
          </a:pPr>
          <a:r>
            <a:rPr lang="fr-FR" sz="700" kern="1200"/>
            <a:t>Envoye d'un mail aux managers* pour validation des absences sur FIGGO, et si c’est un mois à prime trimestrielle (février, mai, août et novembre) et/ou annuelle en février, demander le montant et le pourcentage. </a:t>
          </a:r>
        </a:p>
      </dsp:txBody>
      <dsp:txXfrm rot="-5400000">
        <a:off x="417731" y="55597"/>
        <a:ext cx="5049733" cy="350023"/>
      </dsp:txXfrm>
    </dsp:sp>
    <dsp:sp modelId="{725421C3-B468-4BC4-9541-27745D9AF4B2}">
      <dsp:nvSpPr>
        <dsp:cNvPr id="0" name=""/>
        <dsp:cNvSpPr/>
      </dsp:nvSpPr>
      <dsp:spPr>
        <a:xfrm rot="5400000">
          <a:off x="-89513" y="729355"/>
          <a:ext cx="596759" cy="417731"/>
        </a:xfrm>
        <a:prstGeom prst="chevron">
          <a:avLst/>
        </a:prstGeom>
        <a:gradFill rotWithShape="0">
          <a:gsLst>
            <a:gs pos="0">
              <a:schemeClr val="accent4">
                <a:shade val="80000"/>
                <a:hueOff val="-64160"/>
                <a:satOff val="0"/>
                <a:lumOff val="4234"/>
                <a:alphaOff val="0"/>
                <a:satMod val="103000"/>
                <a:lumMod val="102000"/>
                <a:tint val="94000"/>
              </a:schemeClr>
            </a:gs>
            <a:gs pos="50000">
              <a:schemeClr val="accent4">
                <a:shade val="80000"/>
                <a:hueOff val="-64160"/>
                <a:satOff val="0"/>
                <a:lumOff val="4234"/>
                <a:alphaOff val="0"/>
                <a:satMod val="110000"/>
                <a:lumMod val="100000"/>
                <a:shade val="100000"/>
              </a:schemeClr>
            </a:gs>
            <a:gs pos="100000">
              <a:schemeClr val="accent4">
                <a:shade val="80000"/>
                <a:hueOff val="-64160"/>
                <a:satOff val="0"/>
                <a:lumOff val="4234"/>
                <a:alphaOff val="0"/>
                <a:lumMod val="99000"/>
                <a:satMod val="120000"/>
                <a:shade val="78000"/>
              </a:schemeClr>
            </a:gs>
          </a:gsLst>
          <a:lin ang="5400000" scaled="0"/>
        </a:gradFill>
        <a:ln w="6350" cap="flat" cmpd="sng" algn="ctr">
          <a:solidFill>
            <a:schemeClr val="accent4">
              <a:shade val="80000"/>
              <a:hueOff val="-64160"/>
              <a:satOff val="0"/>
              <a:lumOff val="4234"/>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fr-FR" sz="800" b="1" kern="1200"/>
            <a:t>Étape 2 :</a:t>
          </a:r>
          <a:endParaRPr lang="fr-FR" sz="800" kern="1200"/>
        </a:p>
      </dsp:txBody>
      <dsp:txXfrm rot="-5400000">
        <a:off x="2" y="848707"/>
        <a:ext cx="417731" cy="179028"/>
      </dsp:txXfrm>
    </dsp:sp>
    <dsp:sp modelId="{C9C289F2-C932-42C6-9253-1E25FC21C548}">
      <dsp:nvSpPr>
        <dsp:cNvPr id="0" name=""/>
        <dsp:cNvSpPr/>
      </dsp:nvSpPr>
      <dsp:spPr>
        <a:xfrm rot="5400000">
          <a:off x="2690095" y="-1700545"/>
          <a:ext cx="523939" cy="5068668"/>
        </a:xfrm>
        <a:prstGeom prst="round2SameRect">
          <a:avLst/>
        </a:prstGeom>
        <a:solidFill>
          <a:schemeClr val="lt1">
            <a:alpha val="90000"/>
            <a:hueOff val="0"/>
            <a:satOff val="0"/>
            <a:lumOff val="0"/>
            <a:alphaOff val="0"/>
          </a:schemeClr>
        </a:solidFill>
        <a:ln w="6350" cap="flat" cmpd="sng" algn="ctr">
          <a:solidFill>
            <a:schemeClr val="accent4">
              <a:shade val="80000"/>
              <a:hueOff val="-64160"/>
              <a:satOff val="0"/>
              <a:lumOff val="4234"/>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784" tIns="4445" rIns="4445" bIns="4445" numCol="1" spcCol="1270" anchor="ctr" anchorCtr="0">
          <a:noAutofit/>
        </a:bodyPr>
        <a:lstStyle/>
        <a:p>
          <a:pPr marL="57150" lvl="1" indent="-57150" algn="l" defTabSz="311150">
            <a:lnSpc>
              <a:spcPct val="90000"/>
            </a:lnSpc>
            <a:spcBef>
              <a:spcPct val="0"/>
            </a:spcBef>
            <a:spcAft>
              <a:spcPct val="15000"/>
            </a:spcAft>
            <a:buChar char="••"/>
          </a:pPr>
          <a:r>
            <a:rPr lang="fr-FR" sz="700" kern="1200"/>
            <a:t>Communiquer les éléments recueillis à ADP </a:t>
          </a:r>
        </a:p>
        <a:p>
          <a:pPr marL="57150" lvl="1" indent="-57150" algn="l" defTabSz="311150">
            <a:lnSpc>
              <a:spcPct val="90000"/>
            </a:lnSpc>
            <a:spcBef>
              <a:spcPct val="0"/>
            </a:spcBef>
            <a:spcAft>
              <a:spcPct val="15000"/>
            </a:spcAft>
            <a:buChar char="••"/>
          </a:pPr>
          <a:r>
            <a:rPr lang="fr-FR" sz="700" kern="1200"/>
            <a:t>Les informations sont à communiquer à ADP via le flexiform. </a:t>
          </a:r>
        </a:p>
        <a:p>
          <a:pPr marL="57150" lvl="1" indent="-57150" algn="l" defTabSz="311150">
            <a:lnSpc>
              <a:spcPct val="90000"/>
            </a:lnSpc>
            <a:spcBef>
              <a:spcPct val="0"/>
            </a:spcBef>
            <a:spcAft>
              <a:spcPct val="15000"/>
            </a:spcAft>
            <a:buChar char="••"/>
          </a:pPr>
          <a:r>
            <a:rPr lang="fr-FR" sz="700" kern="1200"/>
            <a:t>Une fois rempli, le flexiform est à déposer sur SPM en respectant le </a:t>
          </a:r>
          <a:r>
            <a:rPr lang="fr-FR" sz="700" b="1" kern="1200"/>
            <a:t>cut-off</a:t>
          </a:r>
          <a:r>
            <a:rPr lang="fr-FR" sz="700" kern="1200"/>
            <a:t> (date arrêté pour </a:t>
          </a:r>
        </a:p>
        <a:p>
          <a:pPr marL="57150" lvl="1" indent="-57150" algn="l" defTabSz="311150">
            <a:lnSpc>
              <a:spcPct val="90000"/>
            </a:lnSpc>
            <a:spcBef>
              <a:spcPct val="0"/>
            </a:spcBef>
            <a:spcAft>
              <a:spcPct val="15000"/>
            </a:spcAft>
            <a:buChar char="••"/>
          </a:pPr>
          <a:r>
            <a:rPr lang="fr-FR" sz="700" kern="1200"/>
            <a:t>Envoye des éléments de paie à ADP) indiqué dans la timetable.</a:t>
          </a:r>
        </a:p>
      </dsp:txBody>
      <dsp:txXfrm rot="-5400000">
        <a:off x="417731" y="597396"/>
        <a:ext cx="5043091" cy="472785"/>
      </dsp:txXfrm>
    </dsp:sp>
    <dsp:sp modelId="{1FBA059C-F9E7-4647-A2A7-5435DF492403}">
      <dsp:nvSpPr>
        <dsp:cNvPr id="0" name=""/>
        <dsp:cNvSpPr/>
      </dsp:nvSpPr>
      <dsp:spPr>
        <a:xfrm rot="5400000">
          <a:off x="-89513" y="1264512"/>
          <a:ext cx="596759" cy="417731"/>
        </a:xfrm>
        <a:prstGeom prst="chevron">
          <a:avLst/>
        </a:prstGeom>
        <a:gradFill rotWithShape="0">
          <a:gsLst>
            <a:gs pos="0">
              <a:schemeClr val="accent4">
                <a:shade val="80000"/>
                <a:hueOff val="-128321"/>
                <a:satOff val="0"/>
                <a:lumOff val="8469"/>
                <a:alphaOff val="0"/>
                <a:satMod val="103000"/>
                <a:lumMod val="102000"/>
                <a:tint val="94000"/>
              </a:schemeClr>
            </a:gs>
            <a:gs pos="50000">
              <a:schemeClr val="accent4">
                <a:shade val="80000"/>
                <a:hueOff val="-128321"/>
                <a:satOff val="0"/>
                <a:lumOff val="8469"/>
                <a:alphaOff val="0"/>
                <a:satMod val="110000"/>
                <a:lumMod val="100000"/>
                <a:shade val="100000"/>
              </a:schemeClr>
            </a:gs>
            <a:gs pos="100000">
              <a:schemeClr val="accent4">
                <a:shade val="80000"/>
                <a:hueOff val="-128321"/>
                <a:satOff val="0"/>
                <a:lumOff val="8469"/>
                <a:alphaOff val="0"/>
                <a:lumMod val="99000"/>
                <a:satMod val="120000"/>
                <a:shade val="78000"/>
              </a:schemeClr>
            </a:gs>
          </a:gsLst>
          <a:lin ang="5400000" scaled="0"/>
        </a:gradFill>
        <a:ln w="6350" cap="flat" cmpd="sng" algn="ctr">
          <a:solidFill>
            <a:schemeClr val="accent4">
              <a:shade val="80000"/>
              <a:hueOff val="-128321"/>
              <a:satOff val="0"/>
              <a:lumOff val="8469"/>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fr-FR" sz="800" b="1" kern="1200"/>
            <a:t>Étape 3 :</a:t>
          </a:r>
          <a:endParaRPr lang="fr-FR" sz="800" kern="1200"/>
        </a:p>
      </dsp:txBody>
      <dsp:txXfrm rot="-5400000">
        <a:off x="2" y="1383864"/>
        <a:ext cx="417731" cy="179028"/>
      </dsp:txXfrm>
    </dsp:sp>
    <dsp:sp modelId="{F53C5EE3-26A8-4AE2-8861-73D4AC39884D}">
      <dsp:nvSpPr>
        <dsp:cNvPr id="0" name=""/>
        <dsp:cNvSpPr/>
      </dsp:nvSpPr>
      <dsp:spPr>
        <a:xfrm rot="5400000">
          <a:off x="2758118" y="-1165389"/>
          <a:ext cx="387893" cy="5068668"/>
        </a:xfrm>
        <a:prstGeom prst="round2SameRect">
          <a:avLst/>
        </a:prstGeom>
        <a:solidFill>
          <a:schemeClr val="lt1">
            <a:alpha val="90000"/>
            <a:hueOff val="0"/>
            <a:satOff val="0"/>
            <a:lumOff val="0"/>
            <a:alphaOff val="0"/>
          </a:schemeClr>
        </a:solidFill>
        <a:ln w="6350" cap="flat" cmpd="sng" algn="ctr">
          <a:solidFill>
            <a:schemeClr val="accent4">
              <a:shade val="80000"/>
              <a:hueOff val="-128321"/>
              <a:satOff val="0"/>
              <a:lumOff val="8469"/>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784" tIns="4445" rIns="4445" bIns="4445" numCol="1" spcCol="1270" anchor="ctr" anchorCtr="0">
          <a:noAutofit/>
        </a:bodyPr>
        <a:lstStyle/>
        <a:p>
          <a:pPr marL="57150" lvl="1" indent="-57150" algn="l" defTabSz="311150">
            <a:lnSpc>
              <a:spcPct val="90000"/>
            </a:lnSpc>
            <a:spcBef>
              <a:spcPct val="0"/>
            </a:spcBef>
            <a:spcAft>
              <a:spcPct val="15000"/>
            </a:spcAft>
            <a:buChar char="••"/>
          </a:pPr>
          <a:r>
            <a:rPr lang="fr-FR" sz="700" b="0" kern="1200"/>
            <a:t>Communication à ADP les corrections à apporter via le CR de production (ce fichier sert à ADP et Believe à conserver un suivi des différents échanges eus au cours de la paie)</a:t>
          </a:r>
        </a:p>
        <a:p>
          <a:pPr marL="57150" lvl="1" indent="-57150" algn="l" defTabSz="311150">
            <a:lnSpc>
              <a:spcPct val="90000"/>
            </a:lnSpc>
            <a:spcBef>
              <a:spcPct val="0"/>
            </a:spcBef>
            <a:spcAft>
              <a:spcPct val="15000"/>
            </a:spcAft>
            <a:buChar char="••"/>
          </a:pPr>
          <a:r>
            <a:rPr lang="fr-FR" sz="700" b="0" kern="1200"/>
            <a:t>Contrôler des bulletins de paie déposés par ADP sur SPM pour une première vérification*</a:t>
          </a:r>
        </a:p>
      </dsp:txBody>
      <dsp:txXfrm rot="-5400000">
        <a:off x="417731" y="1193933"/>
        <a:ext cx="5049733" cy="350023"/>
      </dsp:txXfrm>
    </dsp:sp>
    <dsp:sp modelId="{812F0CBE-6867-434E-9CF1-4AD6B1056D39}">
      <dsp:nvSpPr>
        <dsp:cNvPr id="0" name=""/>
        <dsp:cNvSpPr/>
      </dsp:nvSpPr>
      <dsp:spPr>
        <a:xfrm rot="5400000">
          <a:off x="-89513" y="1799668"/>
          <a:ext cx="596759" cy="417731"/>
        </a:xfrm>
        <a:prstGeom prst="chevron">
          <a:avLst/>
        </a:prstGeom>
        <a:gradFill rotWithShape="0">
          <a:gsLst>
            <a:gs pos="0">
              <a:schemeClr val="accent4">
                <a:shade val="80000"/>
                <a:hueOff val="-192481"/>
                <a:satOff val="0"/>
                <a:lumOff val="12703"/>
                <a:alphaOff val="0"/>
                <a:satMod val="103000"/>
                <a:lumMod val="102000"/>
                <a:tint val="94000"/>
              </a:schemeClr>
            </a:gs>
            <a:gs pos="50000">
              <a:schemeClr val="accent4">
                <a:shade val="80000"/>
                <a:hueOff val="-192481"/>
                <a:satOff val="0"/>
                <a:lumOff val="12703"/>
                <a:alphaOff val="0"/>
                <a:satMod val="110000"/>
                <a:lumMod val="100000"/>
                <a:shade val="100000"/>
              </a:schemeClr>
            </a:gs>
            <a:gs pos="100000">
              <a:schemeClr val="accent4">
                <a:shade val="80000"/>
                <a:hueOff val="-192481"/>
                <a:satOff val="0"/>
                <a:lumOff val="12703"/>
                <a:alphaOff val="0"/>
                <a:lumMod val="99000"/>
                <a:satMod val="120000"/>
                <a:shade val="78000"/>
              </a:schemeClr>
            </a:gs>
          </a:gsLst>
          <a:lin ang="5400000" scaled="0"/>
        </a:gradFill>
        <a:ln w="6350" cap="flat" cmpd="sng" algn="ctr">
          <a:solidFill>
            <a:schemeClr val="accent4">
              <a:shade val="80000"/>
              <a:hueOff val="-192481"/>
              <a:satOff val="0"/>
              <a:lumOff val="12703"/>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fr-FR" sz="800" b="1" kern="1200"/>
            <a:t>Étape 4 :</a:t>
          </a:r>
          <a:endParaRPr lang="fr-FR" sz="800" kern="1200"/>
        </a:p>
      </dsp:txBody>
      <dsp:txXfrm rot="-5400000">
        <a:off x="2" y="1919020"/>
        <a:ext cx="417731" cy="179028"/>
      </dsp:txXfrm>
    </dsp:sp>
    <dsp:sp modelId="{13D52D7B-D39B-47C4-8427-AA192319CE75}">
      <dsp:nvSpPr>
        <dsp:cNvPr id="0" name=""/>
        <dsp:cNvSpPr/>
      </dsp:nvSpPr>
      <dsp:spPr>
        <a:xfrm rot="5400000">
          <a:off x="2758118" y="-630232"/>
          <a:ext cx="387893" cy="5068668"/>
        </a:xfrm>
        <a:prstGeom prst="round2SameRect">
          <a:avLst/>
        </a:prstGeom>
        <a:solidFill>
          <a:schemeClr val="lt1">
            <a:alpha val="90000"/>
            <a:hueOff val="0"/>
            <a:satOff val="0"/>
            <a:lumOff val="0"/>
            <a:alphaOff val="0"/>
          </a:schemeClr>
        </a:solidFill>
        <a:ln w="6350" cap="flat" cmpd="sng" algn="ctr">
          <a:solidFill>
            <a:schemeClr val="accent4">
              <a:shade val="80000"/>
              <a:hueOff val="-192481"/>
              <a:satOff val="0"/>
              <a:lumOff val="12703"/>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784" tIns="4445" rIns="4445" bIns="4445" numCol="1" spcCol="1270" anchor="ctr" anchorCtr="0">
          <a:noAutofit/>
        </a:bodyPr>
        <a:lstStyle/>
        <a:p>
          <a:pPr marL="57150" lvl="1" indent="-57150" algn="l" defTabSz="311150">
            <a:lnSpc>
              <a:spcPct val="90000"/>
            </a:lnSpc>
            <a:spcBef>
              <a:spcPct val="0"/>
            </a:spcBef>
            <a:spcAft>
              <a:spcPct val="15000"/>
            </a:spcAft>
            <a:buChar char="••"/>
          </a:pPr>
          <a:r>
            <a:rPr lang="fr-FR" sz="700" b="0" kern="1200"/>
            <a:t>Contrôle du 2ème jeu de bulletins de paie déposé par ADP sur SPM</a:t>
          </a:r>
        </a:p>
      </dsp:txBody>
      <dsp:txXfrm rot="-5400000">
        <a:off x="417731" y="1729090"/>
        <a:ext cx="5049733" cy="350023"/>
      </dsp:txXfrm>
    </dsp:sp>
    <dsp:sp modelId="{F684B40D-ECC8-4556-ABD3-0FABC38FCE35}">
      <dsp:nvSpPr>
        <dsp:cNvPr id="0" name=""/>
        <dsp:cNvSpPr/>
      </dsp:nvSpPr>
      <dsp:spPr>
        <a:xfrm rot="5400000">
          <a:off x="-89513" y="2334825"/>
          <a:ext cx="596759" cy="417731"/>
        </a:xfrm>
        <a:prstGeom prst="chevron">
          <a:avLst/>
        </a:prstGeom>
        <a:gradFill rotWithShape="0">
          <a:gsLst>
            <a:gs pos="0">
              <a:schemeClr val="accent4">
                <a:shade val="80000"/>
                <a:hueOff val="-256642"/>
                <a:satOff val="0"/>
                <a:lumOff val="16938"/>
                <a:alphaOff val="0"/>
                <a:satMod val="103000"/>
                <a:lumMod val="102000"/>
                <a:tint val="94000"/>
              </a:schemeClr>
            </a:gs>
            <a:gs pos="50000">
              <a:schemeClr val="accent4">
                <a:shade val="80000"/>
                <a:hueOff val="-256642"/>
                <a:satOff val="0"/>
                <a:lumOff val="16938"/>
                <a:alphaOff val="0"/>
                <a:satMod val="110000"/>
                <a:lumMod val="100000"/>
                <a:shade val="100000"/>
              </a:schemeClr>
            </a:gs>
            <a:gs pos="100000">
              <a:schemeClr val="accent4">
                <a:shade val="80000"/>
                <a:hueOff val="-256642"/>
                <a:satOff val="0"/>
                <a:lumOff val="16938"/>
                <a:alphaOff val="0"/>
                <a:lumMod val="99000"/>
                <a:satMod val="120000"/>
                <a:shade val="78000"/>
              </a:schemeClr>
            </a:gs>
          </a:gsLst>
          <a:lin ang="5400000" scaled="0"/>
        </a:gradFill>
        <a:ln w="6350" cap="flat" cmpd="sng" algn="ctr">
          <a:solidFill>
            <a:schemeClr val="accent4">
              <a:shade val="80000"/>
              <a:hueOff val="-256642"/>
              <a:satOff val="0"/>
              <a:lumOff val="16938"/>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fr-FR" sz="800" b="1" kern="1200"/>
            <a:t>Étape 5 :</a:t>
          </a:r>
          <a:endParaRPr lang="fr-FR" sz="800" kern="1200"/>
        </a:p>
      </dsp:txBody>
      <dsp:txXfrm rot="-5400000">
        <a:off x="2" y="2454177"/>
        <a:ext cx="417731" cy="179028"/>
      </dsp:txXfrm>
    </dsp:sp>
    <dsp:sp modelId="{3F5ECDCA-F59B-4C49-88E1-A60DC8C42A7D}">
      <dsp:nvSpPr>
        <dsp:cNvPr id="0" name=""/>
        <dsp:cNvSpPr/>
      </dsp:nvSpPr>
      <dsp:spPr>
        <a:xfrm rot="5400000">
          <a:off x="2758118" y="-95075"/>
          <a:ext cx="387893" cy="5068668"/>
        </a:xfrm>
        <a:prstGeom prst="round2SameRect">
          <a:avLst/>
        </a:prstGeom>
        <a:solidFill>
          <a:schemeClr val="lt1">
            <a:alpha val="90000"/>
            <a:hueOff val="0"/>
            <a:satOff val="0"/>
            <a:lumOff val="0"/>
            <a:alphaOff val="0"/>
          </a:schemeClr>
        </a:solidFill>
        <a:ln w="6350" cap="flat" cmpd="sng" algn="ctr">
          <a:solidFill>
            <a:schemeClr val="accent4">
              <a:shade val="80000"/>
              <a:hueOff val="-256642"/>
              <a:satOff val="0"/>
              <a:lumOff val="16938"/>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784" tIns="4445" rIns="4445" bIns="4445" numCol="1" spcCol="1270" anchor="ctr" anchorCtr="0">
          <a:noAutofit/>
        </a:bodyPr>
        <a:lstStyle/>
        <a:p>
          <a:pPr marL="57150" lvl="1" indent="-57150" algn="l" defTabSz="311150">
            <a:lnSpc>
              <a:spcPct val="90000"/>
            </a:lnSpc>
            <a:spcBef>
              <a:spcPct val="0"/>
            </a:spcBef>
            <a:spcAft>
              <a:spcPct val="15000"/>
            </a:spcAft>
            <a:buChar char="••"/>
          </a:pPr>
          <a:r>
            <a:rPr lang="fr-FR" sz="700" b="0" kern="1200"/>
            <a:t>Validation de la paie en cliquant sur le bouton « Accept trial sign off » en haut à droite de l’écran dans le cycle du mois concerné.</a:t>
          </a:r>
        </a:p>
      </dsp:txBody>
      <dsp:txXfrm rot="-5400000">
        <a:off x="417731" y="2264247"/>
        <a:ext cx="5049733" cy="350023"/>
      </dsp:txXfrm>
    </dsp:sp>
    <dsp:sp modelId="{69D1B323-0E59-42E9-969A-C5D4CF301E96}">
      <dsp:nvSpPr>
        <dsp:cNvPr id="0" name=""/>
        <dsp:cNvSpPr/>
      </dsp:nvSpPr>
      <dsp:spPr>
        <a:xfrm rot="5400000">
          <a:off x="-89513" y="2924286"/>
          <a:ext cx="596759" cy="417731"/>
        </a:xfrm>
        <a:prstGeom prst="chevron">
          <a:avLst/>
        </a:prstGeom>
        <a:gradFill rotWithShape="0">
          <a:gsLst>
            <a:gs pos="0">
              <a:schemeClr val="accent4">
                <a:shade val="80000"/>
                <a:hueOff val="-320802"/>
                <a:satOff val="0"/>
                <a:lumOff val="21172"/>
                <a:alphaOff val="0"/>
                <a:satMod val="103000"/>
                <a:lumMod val="102000"/>
                <a:tint val="94000"/>
              </a:schemeClr>
            </a:gs>
            <a:gs pos="50000">
              <a:schemeClr val="accent4">
                <a:shade val="80000"/>
                <a:hueOff val="-320802"/>
                <a:satOff val="0"/>
                <a:lumOff val="21172"/>
                <a:alphaOff val="0"/>
                <a:satMod val="110000"/>
                <a:lumMod val="100000"/>
                <a:shade val="100000"/>
              </a:schemeClr>
            </a:gs>
            <a:gs pos="100000">
              <a:schemeClr val="accent4">
                <a:shade val="80000"/>
                <a:hueOff val="-320802"/>
                <a:satOff val="0"/>
                <a:lumOff val="21172"/>
                <a:alphaOff val="0"/>
                <a:lumMod val="99000"/>
                <a:satMod val="120000"/>
                <a:shade val="78000"/>
              </a:schemeClr>
            </a:gs>
          </a:gsLst>
          <a:lin ang="5400000" scaled="0"/>
        </a:gradFill>
        <a:ln w="6350" cap="flat" cmpd="sng" algn="ctr">
          <a:solidFill>
            <a:schemeClr val="accent4">
              <a:shade val="80000"/>
              <a:hueOff val="-320802"/>
              <a:satOff val="0"/>
              <a:lumOff val="21172"/>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fr-FR" sz="800" b="1" kern="1200"/>
            <a:t>Étape 6 :</a:t>
          </a:r>
          <a:endParaRPr lang="fr-FR" sz="800" kern="1200"/>
        </a:p>
      </dsp:txBody>
      <dsp:txXfrm rot="-5400000">
        <a:off x="2" y="3043638"/>
        <a:ext cx="417731" cy="179028"/>
      </dsp:txXfrm>
    </dsp:sp>
    <dsp:sp modelId="{6270A017-ED54-447C-86AE-D0B3A8C31EC0}">
      <dsp:nvSpPr>
        <dsp:cNvPr id="0" name=""/>
        <dsp:cNvSpPr/>
      </dsp:nvSpPr>
      <dsp:spPr>
        <a:xfrm rot="5400000">
          <a:off x="2703813" y="494385"/>
          <a:ext cx="496504" cy="5068668"/>
        </a:xfrm>
        <a:prstGeom prst="round2SameRect">
          <a:avLst/>
        </a:prstGeom>
        <a:solidFill>
          <a:schemeClr val="lt1">
            <a:alpha val="90000"/>
            <a:hueOff val="0"/>
            <a:satOff val="0"/>
            <a:lumOff val="0"/>
            <a:alphaOff val="0"/>
          </a:schemeClr>
        </a:solidFill>
        <a:ln w="6350" cap="flat" cmpd="sng" algn="ctr">
          <a:solidFill>
            <a:schemeClr val="accent4">
              <a:shade val="80000"/>
              <a:hueOff val="-320802"/>
              <a:satOff val="0"/>
              <a:lumOff val="21172"/>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784" tIns="4445" rIns="4445" bIns="4445" numCol="1" spcCol="1270" anchor="ctr" anchorCtr="0">
          <a:noAutofit/>
        </a:bodyPr>
        <a:lstStyle/>
        <a:p>
          <a:pPr marL="57150" lvl="1" indent="-57150" algn="l" defTabSz="311150">
            <a:lnSpc>
              <a:spcPct val="90000"/>
            </a:lnSpc>
            <a:spcBef>
              <a:spcPct val="0"/>
            </a:spcBef>
            <a:spcAft>
              <a:spcPct val="15000"/>
            </a:spcAft>
            <a:buChar char="••"/>
          </a:pPr>
          <a:r>
            <a:rPr lang="fr-FR" sz="700" b="0" kern="1200"/>
            <a:t>ADP dépose alors le lot de paie en cours sur GFF</a:t>
          </a:r>
        </a:p>
        <a:p>
          <a:pPr marL="57150" lvl="1" indent="-57150" algn="l" defTabSz="311150">
            <a:lnSpc>
              <a:spcPct val="90000"/>
            </a:lnSpc>
            <a:spcBef>
              <a:spcPct val="0"/>
            </a:spcBef>
            <a:spcAft>
              <a:spcPct val="15000"/>
            </a:spcAft>
            <a:buChar char="••"/>
          </a:pPr>
          <a:r>
            <a:rPr lang="fr-FR" sz="700" b="0" kern="1200"/>
            <a:t>Approbation par la RH sur la plateforme GFF (Gestion des Flux Financiers) pour que le fichier des virements soit déposé sur notre plateforme bancaire automatiquement. </a:t>
          </a:r>
        </a:p>
        <a:p>
          <a:pPr marL="57150" lvl="1" indent="-57150" algn="l" defTabSz="311150">
            <a:lnSpc>
              <a:spcPct val="90000"/>
            </a:lnSpc>
            <a:spcBef>
              <a:spcPct val="0"/>
            </a:spcBef>
            <a:spcAft>
              <a:spcPct val="15000"/>
            </a:spcAft>
            <a:buChar char="••"/>
          </a:pPr>
          <a:r>
            <a:rPr lang="fr-FR" sz="700" b="0" kern="1200"/>
            <a:t>GFF Onglet Demande de paiement , valider les lots de demandes de paiements = ADP </a:t>
          </a:r>
        </a:p>
      </dsp:txBody>
      <dsp:txXfrm rot="-5400000">
        <a:off x="417732" y="2804704"/>
        <a:ext cx="5044431" cy="448030"/>
      </dsp:txXfrm>
    </dsp:sp>
    <dsp:sp modelId="{82202007-CD7E-45D4-945D-3F72BC03DB4A}">
      <dsp:nvSpPr>
        <dsp:cNvPr id="0" name=""/>
        <dsp:cNvSpPr/>
      </dsp:nvSpPr>
      <dsp:spPr>
        <a:xfrm rot="5400000">
          <a:off x="-89513" y="3459443"/>
          <a:ext cx="596759" cy="417731"/>
        </a:xfrm>
        <a:prstGeom prst="chevron">
          <a:avLst/>
        </a:prstGeom>
        <a:gradFill rotWithShape="0">
          <a:gsLst>
            <a:gs pos="0">
              <a:schemeClr val="accent4">
                <a:shade val="80000"/>
                <a:hueOff val="-384962"/>
                <a:satOff val="0"/>
                <a:lumOff val="25406"/>
                <a:alphaOff val="0"/>
                <a:satMod val="103000"/>
                <a:lumMod val="102000"/>
                <a:tint val="94000"/>
              </a:schemeClr>
            </a:gs>
            <a:gs pos="50000">
              <a:schemeClr val="accent4">
                <a:shade val="80000"/>
                <a:hueOff val="-384962"/>
                <a:satOff val="0"/>
                <a:lumOff val="25406"/>
                <a:alphaOff val="0"/>
                <a:satMod val="110000"/>
                <a:lumMod val="100000"/>
                <a:shade val="100000"/>
              </a:schemeClr>
            </a:gs>
            <a:gs pos="100000">
              <a:schemeClr val="accent4">
                <a:shade val="80000"/>
                <a:hueOff val="-384962"/>
                <a:satOff val="0"/>
                <a:lumOff val="25406"/>
                <a:alphaOff val="0"/>
                <a:lumMod val="99000"/>
                <a:satMod val="120000"/>
                <a:shade val="78000"/>
              </a:schemeClr>
            </a:gs>
          </a:gsLst>
          <a:lin ang="5400000" scaled="0"/>
        </a:gradFill>
        <a:ln w="6350" cap="flat" cmpd="sng" algn="ctr">
          <a:solidFill>
            <a:schemeClr val="accent4">
              <a:shade val="80000"/>
              <a:hueOff val="-384962"/>
              <a:satOff val="0"/>
              <a:lumOff val="25406"/>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fr-FR" sz="800" b="1" kern="1200"/>
            <a:t>Étape 7 :</a:t>
          </a:r>
          <a:endParaRPr lang="fr-FR" sz="800" kern="1200"/>
        </a:p>
      </dsp:txBody>
      <dsp:txXfrm rot="-5400000">
        <a:off x="2" y="3578795"/>
        <a:ext cx="417731" cy="179028"/>
      </dsp:txXfrm>
    </dsp:sp>
    <dsp:sp modelId="{4709B564-5CC8-44BE-935A-B651E1AFE224}">
      <dsp:nvSpPr>
        <dsp:cNvPr id="0" name=""/>
        <dsp:cNvSpPr/>
      </dsp:nvSpPr>
      <dsp:spPr>
        <a:xfrm rot="5400000">
          <a:off x="2758118" y="1029542"/>
          <a:ext cx="387893" cy="5068668"/>
        </a:xfrm>
        <a:prstGeom prst="round2SameRect">
          <a:avLst/>
        </a:prstGeom>
        <a:solidFill>
          <a:schemeClr val="lt1">
            <a:alpha val="90000"/>
            <a:hueOff val="0"/>
            <a:satOff val="0"/>
            <a:lumOff val="0"/>
            <a:alphaOff val="0"/>
          </a:schemeClr>
        </a:solidFill>
        <a:ln w="6350" cap="flat" cmpd="sng" algn="ctr">
          <a:solidFill>
            <a:schemeClr val="accent4">
              <a:shade val="80000"/>
              <a:hueOff val="-384962"/>
              <a:satOff val="0"/>
              <a:lumOff val="25406"/>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784" tIns="4445" rIns="4445" bIns="4445" numCol="1" spcCol="1270" anchor="ctr" anchorCtr="0">
          <a:noAutofit/>
        </a:bodyPr>
        <a:lstStyle/>
        <a:p>
          <a:pPr marL="57150" lvl="1" indent="-57150" algn="l" defTabSz="311150">
            <a:lnSpc>
              <a:spcPct val="90000"/>
            </a:lnSpc>
            <a:spcBef>
              <a:spcPct val="0"/>
            </a:spcBef>
            <a:spcAft>
              <a:spcPct val="15000"/>
            </a:spcAft>
            <a:buChar char="••"/>
          </a:pPr>
          <a:r>
            <a:rPr lang="fr-FR" sz="700" b="0" kern="1200"/>
            <a:t>Exporter les demandes de paiements = plus utiliser, l’interface est faite directement sur la plateforme bancaire géré par la trésorerie</a:t>
          </a:r>
        </a:p>
        <a:p>
          <a:pPr marL="57150" lvl="1" indent="-57150" algn="l" defTabSz="311150">
            <a:lnSpc>
              <a:spcPct val="90000"/>
            </a:lnSpc>
            <a:spcBef>
              <a:spcPct val="0"/>
            </a:spcBef>
            <a:spcAft>
              <a:spcPct val="15000"/>
            </a:spcAft>
            <a:buChar char="••"/>
          </a:pPr>
          <a:r>
            <a:rPr lang="fr-FR" sz="700" b="0" kern="1200"/>
            <a:t> Signature des lots par la DRH Sandrine BOSSARD</a:t>
          </a:r>
        </a:p>
      </dsp:txBody>
      <dsp:txXfrm rot="-5400000">
        <a:off x="417731" y="3388865"/>
        <a:ext cx="5049733" cy="350023"/>
      </dsp:txXfrm>
    </dsp:sp>
    <dsp:sp modelId="{37E6B1F1-87C6-4E1F-BC26-F3D4EB1A48F0}">
      <dsp:nvSpPr>
        <dsp:cNvPr id="0" name=""/>
        <dsp:cNvSpPr/>
      </dsp:nvSpPr>
      <dsp:spPr>
        <a:xfrm rot="5400000">
          <a:off x="-89513" y="4110155"/>
          <a:ext cx="596759" cy="417731"/>
        </a:xfrm>
        <a:prstGeom prst="chevron">
          <a:avLst/>
        </a:prstGeom>
        <a:gradFill rotWithShape="0">
          <a:gsLst>
            <a:gs pos="0">
              <a:schemeClr val="accent4">
                <a:shade val="80000"/>
                <a:hueOff val="-449123"/>
                <a:satOff val="0"/>
                <a:lumOff val="29641"/>
                <a:alphaOff val="0"/>
                <a:satMod val="103000"/>
                <a:lumMod val="102000"/>
                <a:tint val="94000"/>
              </a:schemeClr>
            </a:gs>
            <a:gs pos="50000">
              <a:schemeClr val="accent4">
                <a:shade val="80000"/>
                <a:hueOff val="-449123"/>
                <a:satOff val="0"/>
                <a:lumOff val="29641"/>
                <a:alphaOff val="0"/>
                <a:satMod val="110000"/>
                <a:lumMod val="100000"/>
                <a:shade val="100000"/>
              </a:schemeClr>
            </a:gs>
            <a:gs pos="100000">
              <a:schemeClr val="accent4">
                <a:shade val="80000"/>
                <a:hueOff val="-449123"/>
                <a:satOff val="0"/>
                <a:lumOff val="29641"/>
                <a:alphaOff val="0"/>
                <a:lumMod val="99000"/>
                <a:satMod val="120000"/>
                <a:shade val="78000"/>
              </a:schemeClr>
            </a:gs>
          </a:gsLst>
          <a:lin ang="5400000" scaled="0"/>
        </a:gradFill>
        <a:ln w="6350" cap="flat" cmpd="sng" algn="ctr">
          <a:solidFill>
            <a:schemeClr val="accent4">
              <a:shade val="80000"/>
              <a:hueOff val="-449123"/>
              <a:satOff val="0"/>
              <a:lumOff val="29641"/>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fr-FR" sz="800" b="1" kern="1200"/>
            <a:t>Étape 8 :</a:t>
          </a:r>
          <a:endParaRPr lang="fr-FR" sz="800" kern="1200"/>
        </a:p>
      </dsp:txBody>
      <dsp:txXfrm rot="-5400000">
        <a:off x="2" y="4229507"/>
        <a:ext cx="417731" cy="179028"/>
      </dsp:txXfrm>
    </dsp:sp>
    <dsp:sp modelId="{70C2A478-6DCB-4D88-940D-C6F63B8B64A4}">
      <dsp:nvSpPr>
        <dsp:cNvPr id="0" name=""/>
        <dsp:cNvSpPr/>
      </dsp:nvSpPr>
      <dsp:spPr>
        <a:xfrm rot="5400000">
          <a:off x="2642563" y="1619293"/>
          <a:ext cx="619004" cy="5068668"/>
        </a:xfrm>
        <a:prstGeom prst="round2SameRect">
          <a:avLst/>
        </a:prstGeom>
        <a:solidFill>
          <a:schemeClr val="lt1">
            <a:alpha val="90000"/>
            <a:hueOff val="0"/>
            <a:satOff val="0"/>
            <a:lumOff val="0"/>
            <a:alphaOff val="0"/>
          </a:schemeClr>
        </a:solidFill>
        <a:ln w="6350" cap="flat" cmpd="sng" algn="ctr">
          <a:solidFill>
            <a:schemeClr val="accent4">
              <a:shade val="80000"/>
              <a:hueOff val="-449123"/>
              <a:satOff val="0"/>
              <a:lumOff val="29641"/>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784" tIns="4445" rIns="4445" bIns="4445" numCol="1" spcCol="1270" anchor="ctr" anchorCtr="0">
          <a:noAutofit/>
        </a:bodyPr>
        <a:lstStyle/>
        <a:p>
          <a:pPr marL="57150" lvl="1" indent="-57150" algn="l" defTabSz="311150">
            <a:lnSpc>
              <a:spcPct val="90000"/>
            </a:lnSpc>
            <a:spcBef>
              <a:spcPct val="0"/>
            </a:spcBef>
            <a:spcAft>
              <a:spcPct val="15000"/>
            </a:spcAft>
            <a:buChar char="••"/>
          </a:pPr>
          <a:r>
            <a:rPr lang="fr-FR" sz="700" b="0" kern="1200"/>
            <a:t>La demande de virement est automatiquement interfacée vers la Directrice Trésorerie</a:t>
          </a:r>
        </a:p>
        <a:p>
          <a:pPr marL="57150" lvl="1" indent="-57150" algn="l" defTabSz="311150">
            <a:lnSpc>
              <a:spcPct val="90000"/>
            </a:lnSpc>
            <a:spcBef>
              <a:spcPct val="0"/>
            </a:spcBef>
            <a:spcAft>
              <a:spcPct val="15000"/>
            </a:spcAft>
            <a:buChar char="••"/>
          </a:pPr>
          <a:r>
            <a:rPr lang="fr-FR" sz="700" b="0" kern="1200"/>
            <a:t>Process génération des fichiers de paiement :</a:t>
          </a:r>
        </a:p>
        <a:p>
          <a:pPr marL="114300" lvl="2" indent="-57150" algn="l" defTabSz="311150">
            <a:lnSpc>
              <a:spcPct val="90000"/>
            </a:lnSpc>
            <a:spcBef>
              <a:spcPct val="0"/>
            </a:spcBef>
            <a:spcAft>
              <a:spcPct val="15000"/>
            </a:spcAft>
            <a:buChar char="••"/>
          </a:pPr>
          <a:r>
            <a:rPr lang="fr-FR" sz="700" b="0" kern="1200"/>
            <a:t>Fichier part de manière dématérialisée vers la banque, ADP a des identifiants/mdp pour se connecter sur la banque. Flux de machine à machine.</a:t>
          </a:r>
        </a:p>
        <a:p>
          <a:pPr marL="114300" lvl="2" indent="-57150" algn="l" defTabSz="311150">
            <a:lnSpc>
              <a:spcPct val="90000"/>
            </a:lnSpc>
            <a:spcBef>
              <a:spcPct val="0"/>
            </a:spcBef>
            <a:spcAft>
              <a:spcPct val="15000"/>
            </a:spcAft>
            <a:buChar char="••"/>
          </a:pPr>
          <a:r>
            <a:rPr lang="fr-FR" sz="700" b="0" kern="1200"/>
            <a:t>Projet TMS (Trésorerie Management System) </a:t>
          </a:r>
        </a:p>
      </dsp:txBody>
      <dsp:txXfrm rot="-5400000">
        <a:off x="417732" y="3874342"/>
        <a:ext cx="5038451" cy="558570"/>
      </dsp:txXfrm>
    </dsp:sp>
    <dsp:sp modelId="{2973487A-7775-4225-A69A-7F2B2B88BA9A}">
      <dsp:nvSpPr>
        <dsp:cNvPr id="0" name=""/>
        <dsp:cNvSpPr/>
      </dsp:nvSpPr>
      <dsp:spPr>
        <a:xfrm rot="5400000">
          <a:off x="-89513" y="4645312"/>
          <a:ext cx="596759" cy="417731"/>
        </a:xfrm>
        <a:prstGeom prst="chevron">
          <a:avLst/>
        </a:prstGeom>
        <a:gradFill rotWithShape="0">
          <a:gsLst>
            <a:gs pos="0">
              <a:schemeClr val="accent4">
                <a:shade val="80000"/>
                <a:hueOff val="-513283"/>
                <a:satOff val="0"/>
                <a:lumOff val="33875"/>
                <a:alphaOff val="0"/>
                <a:satMod val="103000"/>
                <a:lumMod val="102000"/>
                <a:tint val="94000"/>
              </a:schemeClr>
            </a:gs>
            <a:gs pos="50000">
              <a:schemeClr val="accent4">
                <a:shade val="80000"/>
                <a:hueOff val="-513283"/>
                <a:satOff val="0"/>
                <a:lumOff val="33875"/>
                <a:alphaOff val="0"/>
                <a:satMod val="110000"/>
                <a:lumMod val="100000"/>
                <a:shade val="100000"/>
              </a:schemeClr>
            </a:gs>
            <a:gs pos="100000">
              <a:schemeClr val="accent4">
                <a:shade val="80000"/>
                <a:hueOff val="-513283"/>
                <a:satOff val="0"/>
                <a:lumOff val="33875"/>
                <a:alphaOff val="0"/>
                <a:lumMod val="99000"/>
                <a:satMod val="120000"/>
                <a:shade val="78000"/>
              </a:schemeClr>
            </a:gs>
          </a:gsLst>
          <a:lin ang="5400000" scaled="0"/>
        </a:gradFill>
        <a:ln w="6350" cap="flat" cmpd="sng" algn="ctr">
          <a:solidFill>
            <a:schemeClr val="accent4">
              <a:shade val="80000"/>
              <a:hueOff val="-513283"/>
              <a:satOff val="0"/>
              <a:lumOff val="33875"/>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fr-FR" sz="800" b="1" kern="1200"/>
            <a:t>Étape 9 :</a:t>
          </a:r>
          <a:endParaRPr lang="fr-FR" sz="800" kern="1200"/>
        </a:p>
      </dsp:txBody>
      <dsp:txXfrm rot="-5400000">
        <a:off x="2" y="4764664"/>
        <a:ext cx="417731" cy="179028"/>
      </dsp:txXfrm>
    </dsp:sp>
    <dsp:sp modelId="{DD4E6879-F0D1-420B-9708-60CA319E0550}">
      <dsp:nvSpPr>
        <dsp:cNvPr id="0" name=""/>
        <dsp:cNvSpPr/>
      </dsp:nvSpPr>
      <dsp:spPr>
        <a:xfrm rot="5400000">
          <a:off x="2758118" y="2215411"/>
          <a:ext cx="387893" cy="5068668"/>
        </a:xfrm>
        <a:prstGeom prst="round2SameRect">
          <a:avLst/>
        </a:prstGeom>
        <a:solidFill>
          <a:schemeClr val="lt1">
            <a:alpha val="90000"/>
            <a:hueOff val="0"/>
            <a:satOff val="0"/>
            <a:lumOff val="0"/>
            <a:alphaOff val="0"/>
          </a:schemeClr>
        </a:solidFill>
        <a:ln w="6350" cap="flat" cmpd="sng" algn="ctr">
          <a:solidFill>
            <a:schemeClr val="accent4">
              <a:shade val="80000"/>
              <a:hueOff val="-513283"/>
              <a:satOff val="0"/>
              <a:lumOff val="33875"/>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784" tIns="4445" rIns="4445" bIns="4445" numCol="1" spcCol="1270" anchor="ctr" anchorCtr="0">
          <a:noAutofit/>
        </a:bodyPr>
        <a:lstStyle/>
        <a:p>
          <a:pPr marL="57150" lvl="1" indent="-57150" algn="l" defTabSz="311150">
            <a:lnSpc>
              <a:spcPct val="90000"/>
            </a:lnSpc>
            <a:spcBef>
              <a:spcPct val="0"/>
            </a:spcBef>
            <a:spcAft>
              <a:spcPct val="15000"/>
            </a:spcAft>
            <a:buChar char="••"/>
          </a:pPr>
          <a:r>
            <a:rPr lang="fr-FR" sz="700" b="0" kern="1200"/>
            <a:t>L’action de signer les lots réalisée par la DRH disparaît dans GFF, quand les lots sont approuvés, le fichier part directement vers la Trésorerie, dans lequel une double validation sera mise en place par le service treso de believe.</a:t>
          </a:r>
        </a:p>
      </dsp:txBody>
      <dsp:txXfrm rot="-5400000">
        <a:off x="417731" y="4574734"/>
        <a:ext cx="5049733" cy="350023"/>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9E93F9A9-008C-47F5-8956-136C0D68D89B}" type="datetimeFigureOut">
              <a:rPr lang="fr-FR" smtClean="0"/>
              <a:t>09/01/2020</a:t>
            </a:fld>
            <a:endParaRPr lang="fr-FR"/>
          </a:p>
        </p:txBody>
      </p:sp>
      <p:sp>
        <p:nvSpPr>
          <p:cNvPr id="4" name="Espace réservé du pied de page 3"/>
          <p:cNvSpPr>
            <a:spLocks noGrp="1"/>
          </p:cNvSpPr>
          <p:nvPr>
            <p:ph type="ftr" sz="quarter" idx="2"/>
          </p:nvPr>
        </p:nvSpPr>
        <p:spPr>
          <a:xfrm>
            <a:off x="0" y="9378477"/>
            <a:ext cx="2944958" cy="494186"/>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1098" y="9378477"/>
            <a:ext cx="2944958" cy="494186"/>
          </a:xfrm>
          <a:prstGeom prst="rect">
            <a:avLst/>
          </a:prstGeom>
        </p:spPr>
        <p:txBody>
          <a:bodyPr vert="horz" lIns="91440" tIns="45720" rIns="91440" bIns="45720" rtlCol="0" anchor="b"/>
          <a:lstStyle>
            <a:lvl1pPr algn="r">
              <a:defRPr sz="1200"/>
            </a:lvl1pPr>
          </a:lstStyle>
          <a:p>
            <a:fld id="{8B11D3A6-20EA-478C-8760-4A4C6D68D715}" type="slidenum">
              <a:rPr lang="fr-FR" smtClean="0"/>
              <a:t>‹N°›</a:t>
            </a:fld>
            <a:endParaRPr lang="fr-FR"/>
          </a:p>
        </p:txBody>
      </p:sp>
    </p:spTree>
    <p:extLst>
      <p:ext uri="{BB962C8B-B14F-4D97-AF65-F5344CB8AC3E}">
        <p14:creationId xmlns:p14="http://schemas.microsoft.com/office/powerpoint/2010/main" val="9384941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4C4E1E3F-EF6E-4695-8172-41199744D514}" type="datetimeFigureOut">
              <a:rPr lang="fr-FR" smtClean="0"/>
              <a:t>09/01/2020</a:t>
            </a:fld>
            <a:endParaRPr lang="fr-FR"/>
          </a:p>
        </p:txBody>
      </p:sp>
      <p:sp>
        <p:nvSpPr>
          <p:cNvPr id="4" name="Espace réservé de l'image des diapositives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F8765BA7-DE03-4E61-9705-E40F05B24B33}" type="slidenum">
              <a:rPr lang="fr-FR" smtClean="0"/>
              <a:t>‹N°›</a:t>
            </a:fld>
            <a:endParaRPr lang="fr-FR"/>
          </a:p>
        </p:txBody>
      </p:sp>
    </p:spTree>
    <p:extLst>
      <p:ext uri="{BB962C8B-B14F-4D97-AF65-F5344CB8AC3E}">
        <p14:creationId xmlns:p14="http://schemas.microsoft.com/office/powerpoint/2010/main" val="2463591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1</a:t>
            </a:fld>
            <a:endParaRPr lang="fr-FR"/>
          </a:p>
        </p:txBody>
      </p:sp>
    </p:spTree>
    <p:extLst>
      <p:ext uri="{BB962C8B-B14F-4D97-AF65-F5344CB8AC3E}">
        <p14:creationId xmlns:p14="http://schemas.microsoft.com/office/powerpoint/2010/main" val="41197697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13</a:t>
            </a:fld>
            <a:endParaRPr lang="fr-FR"/>
          </a:p>
        </p:txBody>
      </p:sp>
    </p:spTree>
    <p:extLst>
      <p:ext uri="{BB962C8B-B14F-4D97-AF65-F5344CB8AC3E}">
        <p14:creationId xmlns:p14="http://schemas.microsoft.com/office/powerpoint/2010/main" val="2495034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14</a:t>
            </a:fld>
            <a:endParaRPr lang="fr-FR"/>
          </a:p>
        </p:txBody>
      </p:sp>
    </p:spTree>
    <p:extLst>
      <p:ext uri="{BB962C8B-B14F-4D97-AF65-F5344CB8AC3E}">
        <p14:creationId xmlns:p14="http://schemas.microsoft.com/office/powerpoint/2010/main" val="1210138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15</a:t>
            </a:fld>
            <a:endParaRPr lang="fr-FR"/>
          </a:p>
        </p:txBody>
      </p:sp>
    </p:spTree>
    <p:extLst>
      <p:ext uri="{BB962C8B-B14F-4D97-AF65-F5344CB8AC3E}">
        <p14:creationId xmlns:p14="http://schemas.microsoft.com/office/powerpoint/2010/main" val="3799385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16</a:t>
            </a:fld>
            <a:endParaRPr lang="fr-FR"/>
          </a:p>
        </p:txBody>
      </p:sp>
    </p:spTree>
    <p:extLst>
      <p:ext uri="{BB962C8B-B14F-4D97-AF65-F5344CB8AC3E}">
        <p14:creationId xmlns:p14="http://schemas.microsoft.com/office/powerpoint/2010/main" val="2088725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2FEE106-D861-6343-96FF-5BF90692C3C7}"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1774099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2FEE106-D861-6343-96FF-5BF90692C3C7}"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624527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2FEE106-D861-6343-96FF-5BF90692C3C7}"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6496118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20</a:t>
            </a:fld>
            <a:endParaRPr lang="fr-FR"/>
          </a:p>
        </p:txBody>
      </p:sp>
    </p:spTree>
    <p:extLst>
      <p:ext uri="{BB962C8B-B14F-4D97-AF65-F5344CB8AC3E}">
        <p14:creationId xmlns:p14="http://schemas.microsoft.com/office/powerpoint/2010/main" val="1495496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3</a:t>
            </a:fld>
            <a:endParaRPr lang="fr-FR"/>
          </a:p>
        </p:txBody>
      </p:sp>
    </p:spTree>
    <p:extLst>
      <p:ext uri="{BB962C8B-B14F-4D97-AF65-F5344CB8AC3E}">
        <p14:creationId xmlns:p14="http://schemas.microsoft.com/office/powerpoint/2010/main" val="3865406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4</a:t>
            </a:fld>
            <a:endParaRPr lang="fr-FR"/>
          </a:p>
        </p:txBody>
      </p:sp>
    </p:spTree>
    <p:extLst>
      <p:ext uri="{BB962C8B-B14F-4D97-AF65-F5344CB8AC3E}">
        <p14:creationId xmlns:p14="http://schemas.microsoft.com/office/powerpoint/2010/main" val="1511759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5</a:t>
            </a:fld>
            <a:endParaRPr lang="fr-FR"/>
          </a:p>
        </p:txBody>
      </p:sp>
    </p:spTree>
    <p:extLst>
      <p:ext uri="{BB962C8B-B14F-4D97-AF65-F5344CB8AC3E}">
        <p14:creationId xmlns:p14="http://schemas.microsoft.com/office/powerpoint/2010/main" val="2552321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8</a:t>
            </a:fld>
            <a:endParaRPr lang="fr-FR"/>
          </a:p>
        </p:txBody>
      </p:sp>
    </p:spTree>
    <p:extLst>
      <p:ext uri="{BB962C8B-B14F-4D97-AF65-F5344CB8AC3E}">
        <p14:creationId xmlns:p14="http://schemas.microsoft.com/office/powerpoint/2010/main" val="3735736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a:solidFill>
                  <a:prstClr val="black"/>
                </a:solidFill>
              </a:rPr>
              <a:pPr/>
              <a:t>9</a:t>
            </a:fld>
            <a:endParaRPr lang="fr-FR">
              <a:solidFill>
                <a:prstClr val="black"/>
              </a:solidFill>
            </a:endParaRPr>
          </a:p>
        </p:txBody>
      </p:sp>
    </p:spTree>
    <p:extLst>
      <p:ext uri="{BB962C8B-B14F-4D97-AF65-F5344CB8AC3E}">
        <p14:creationId xmlns:p14="http://schemas.microsoft.com/office/powerpoint/2010/main" val="605661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10</a:t>
            </a:fld>
            <a:endParaRPr lang="fr-FR"/>
          </a:p>
        </p:txBody>
      </p:sp>
    </p:spTree>
    <p:extLst>
      <p:ext uri="{BB962C8B-B14F-4D97-AF65-F5344CB8AC3E}">
        <p14:creationId xmlns:p14="http://schemas.microsoft.com/office/powerpoint/2010/main" val="4079123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t>11</a:t>
            </a:fld>
            <a:endParaRPr lang="fr-FR"/>
          </a:p>
        </p:txBody>
      </p:sp>
    </p:spTree>
    <p:extLst>
      <p:ext uri="{BB962C8B-B14F-4D97-AF65-F5344CB8AC3E}">
        <p14:creationId xmlns:p14="http://schemas.microsoft.com/office/powerpoint/2010/main" val="244482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8765BA7-DE03-4E61-9705-E40F05B24B33}" type="slidenum">
              <a:rPr lang="fr-FR" smtClean="0">
                <a:solidFill>
                  <a:prstClr val="black"/>
                </a:solidFill>
              </a:rPr>
              <a:pPr/>
              <a:t>12</a:t>
            </a:fld>
            <a:endParaRPr lang="fr-FR">
              <a:solidFill>
                <a:prstClr val="black"/>
              </a:solidFill>
            </a:endParaRPr>
          </a:p>
        </p:txBody>
      </p:sp>
    </p:spTree>
    <p:extLst>
      <p:ext uri="{BB962C8B-B14F-4D97-AF65-F5344CB8AC3E}">
        <p14:creationId xmlns:p14="http://schemas.microsoft.com/office/powerpoint/2010/main" val="2830645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‹N°›</a:t>
            </a:fld>
            <a:endParaRPr lang="fr-FR"/>
          </a:p>
        </p:txBody>
      </p:sp>
    </p:spTree>
    <p:extLst>
      <p:ext uri="{BB962C8B-B14F-4D97-AF65-F5344CB8AC3E}">
        <p14:creationId xmlns:p14="http://schemas.microsoft.com/office/powerpoint/2010/main" val="2077301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‹N°›</a:t>
            </a:fld>
            <a:endParaRPr lang="fr-FR"/>
          </a:p>
        </p:txBody>
      </p:sp>
    </p:spTree>
    <p:extLst>
      <p:ext uri="{BB962C8B-B14F-4D97-AF65-F5344CB8AC3E}">
        <p14:creationId xmlns:p14="http://schemas.microsoft.com/office/powerpoint/2010/main" val="2605306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‹N°›</a:t>
            </a:fld>
            <a:endParaRPr lang="fr-FR"/>
          </a:p>
        </p:txBody>
      </p:sp>
    </p:spTree>
    <p:extLst>
      <p:ext uri="{BB962C8B-B14F-4D97-AF65-F5344CB8AC3E}">
        <p14:creationId xmlns:p14="http://schemas.microsoft.com/office/powerpoint/2010/main" val="2843605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‹N°›</a:t>
            </a:fld>
            <a:endParaRPr lang="fr-FR"/>
          </a:p>
        </p:txBody>
      </p:sp>
    </p:spTree>
    <p:extLst>
      <p:ext uri="{BB962C8B-B14F-4D97-AF65-F5344CB8AC3E}">
        <p14:creationId xmlns:p14="http://schemas.microsoft.com/office/powerpoint/2010/main" val="2431649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‹N°›</a:t>
            </a:fld>
            <a:endParaRPr lang="fr-FR"/>
          </a:p>
        </p:txBody>
      </p:sp>
    </p:spTree>
    <p:extLst>
      <p:ext uri="{BB962C8B-B14F-4D97-AF65-F5344CB8AC3E}">
        <p14:creationId xmlns:p14="http://schemas.microsoft.com/office/powerpoint/2010/main" val="3886553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r>
              <a:rPr lang="fr-FR" smtClean="0"/>
              <a:t>10/01/2019</a:t>
            </a:r>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B139944-51BA-4006-BF09-6FF8C8003E00}" type="slidenum">
              <a:rPr lang="fr-FR" smtClean="0"/>
              <a:t>‹N°›</a:t>
            </a:fld>
            <a:endParaRPr lang="fr-FR"/>
          </a:p>
        </p:txBody>
      </p:sp>
    </p:spTree>
    <p:extLst>
      <p:ext uri="{BB962C8B-B14F-4D97-AF65-F5344CB8AC3E}">
        <p14:creationId xmlns:p14="http://schemas.microsoft.com/office/powerpoint/2010/main" val="1375957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r>
              <a:rPr lang="fr-FR" smtClean="0"/>
              <a:t>10/01/2019</a:t>
            </a:r>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B139944-51BA-4006-BF09-6FF8C8003E00}" type="slidenum">
              <a:rPr lang="fr-FR" smtClean="0"/>
              <a:t>‹N°›</a:t>
            </a:fld>
            <a:endParaRPr lang="fr-FR"/>
          </a:p>
        </p:txBody>
      </p:sp>
    </p:spTree>
    <p:extLst>
      <p:ext uri="{BB962C8B-B14F-4D97-AF65-F5344CB8AC3E}">
        <p14:creationId xmlns:p14="http://schemas.microsoft.com/office/powerpoint/2010/main" val="2571818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r>
              <a:rPr lang="fr-FR" smtClean="0"/>
              <a:t>10/01/2019</a:t>
            </a:r>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B139944-51BA-4006-BF09-6FF8C8003E00}" type="slidenum">
              <a:rPr lang="fr-FR" smtClean="0"/>
              <a:t>‹N°›</a:t>
            </a:fld>
            <a:endParaRPr lang="fr-FR"/>
          </a:p>
        </p:txBody>
      </p:sp>
    </p:spTree>
    <p:extLst>
      <p:ext uri="{BB962C8B-B14F-4D97-AF65-F5344CB8AC3E}">
        <p14:creationId xmlns:p14="http://schemas.microsoft.com/office/powerpoint/2010/main" val="4019297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10/01/2019</a:t>
            </a:r>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B139944-51BA-4006-BF09-6FF8C8003E00}" type="slidenum">
              <a:rPr lang="fr-FR" smtClean="0"/>
              <a:t>‹N°›</a:t>
            </a:fld>
            <a:endParaRPr lang="fr-FR"/>
          </a:p>
        </p:txBody>
      </p:sp>
    </p:spTree>
    <p:extLst>
      <p:ext uri="{BB962C8B-B14F-4D97-AF65-F5344CB8AC3E}">
        <p14:creationId xmlns:p14="http://schemas.microsoft.com/office/powerpoint/2010/main" val="128816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r>
              <a:rPr lang="fr-FR" smtClean="0"/>
              <a:t>10/01/2019</a:t>
            </a:r>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B139944-51BA-4006-BF09-6FF8C8003E00}" type="slidenum">
              <a:rPr lang="fr-FR" smtClean="0"/>
              <a:t>‹N°›</a:t>
            </a:fld>
            <a:endParaRPr lang="fr-FR"/>
          </a:p>
        </p:txBody>
      </p:sp>
    </p:spTree>
    <p:extLst>
      <p:ext uri="{BB962C8B-B14F-4D97-AF65-F5344CB8AC3E}">
        <p14:creationId xmlns:p14="http://schemas.microsoft.com/office/powerpoint/2010/main" val="1755760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r>
              <a:rPr lang="fr-FR" smtClean="0"/>
              <a:t>10/01/2019</a:t>
            </a:r>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B139944-51BA-4006-BF09-6FF8C8003E00}" type="slidenum">
              <a:rPr lang="fr-FR" smtClean="0"/>
              <a:t>‹N°›</a:t>
            </a:fld>
            <a:endParaRPr lang="fr-FR"/>
          </a:p>
        </p:txBody>
      </p:sp>
    </p:spTree>
    <p:extLst>
      <p:ext uri="{BB962C8B-B14F-4D97-AF65-F5344CB8AC3E}">
        <p14:creationId xmlns:p14="http://schemas.microsoft.com/office/powerpoint/2010/main" val="4187873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10/01/2019</a:t>
            </a:r>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39944-51BA-4006-BF09-6FF8C8003E00}" type="slidenum">
              <a:rPr lang="fr-FR" smtClean="0"/>
              <a:t>‹N°›</a:t>
            </a:fld>
            <a:endParaRPr lang="fr-FR"/>
          </a:p>
        </p:txBody>
      </p:sp>
    </p:spTree>
    <p:extLst>
      <p:ext uri="{BB962C8B-B14F-4D97-AF65-F5344CB8AC3E}">
        <p14:creationId xmlns:p14="http://schemas.microsoft.com/office/powerpoint/2010/main" val="23514560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FR" sz="4000" dirty="0" smtClean="0"/>
              <a:t>Appréciation du Contrôle Interne</a:t>
            </a:r>
            <a:br>
              <a:rPr lang="fr-FR" sz="4000" dirty="0" smtClean="0"/>
            </a:br>
            <a:r>
              <a:rPr lang="fr-FR" sz="4000" dirty="0" smtClean="0"/>
              <a:t>10/01/2020</a:t>
            </a:r>
            <a:endParaRPr lang="fr-FR" sz="4000" dirty="0"/>
          </a:p>
        </p:txBody>
      </p:sp>
      <p:sp>
        <p:nvSpPr>
          <p:cNvPr id="3" name="Sous-titre 2"/>
          <p:cNvSpPr>
            <a:spLocks noGrp="1"/>
          </p:cNvSpPr>
          <p:nvPr>
            <p:ph type="subTitle" idx="1"/>
          </p:nvPr>
        </p:nvSpPr>
        <p:spPr/>
        <p:txBody>
          <a:bodyPr/>
          <a:lstStyle/>
          <a:p>
            <a:r>
              <a:rPr lang="fr-FR" dirty="0" smtClean="0"/>
              <a:t>L823-16 ???</a:t>
            </a:r>
            <a:endParaRPr lang="fr-FR" dirty="0"/>
          </a:p>
        </p:txBody>
      </p:sp>
      <p:pic>
        <p:nvPicPr>
          <p:cNvPr id="4" name="Image 3"/>
          <p:cNvPicPr>
            <a:picLocks noChangeAspect="1"/>
          </p:cNvPicPr>
          <p:nvPr/>
        </p:nvPicPr>
        <p:blipFill>
          <a:blip r:embed="rId3"/>
          <a:stretch>
            <a:fillRect/>
          </a:stretch>
        </p:blipFill>
        <p:spPr>
          <a:xfrm>
            <a:off x="9760265" y="1592252"/>
            <a:ext cx="1876190" cy="857143"/>
          </a:xfrm>
          <a:prstGeom prst="rect">
            <a:avLst/>
          </a:prstGeom>
        </p:spPr>
      </p:pic>
      <p:pic>
        <p:nvPicPr>
          <p:cNvPr id="5" name="Image 4"/>
          <p:cNvPicPr>
            <a:picLocks noChangeAspect="1"/>
          </p:cNvPicPr>
          <p:nvPr/>
        </p:nvPicPr>
        <p:blipFill>
          <a:blip r:embed="rId4"/>
          <a:stretch>
            <a:fillRect/>
          </a:stretch>
        </p:blipFill>
        <p:spPr>
          <a:xfrm>
            <a:off x="1069848" y="283464"/>
            <a:ext cx="1712555" cy="401927"/>
          </a:xfrm>
          <a:prstGeom prst="rect">
            <a:avLst/>
          </a:prstGeom>
        </p:spPr>
      </p:pic>
      <p:pic>
        <p:nvPicPr>
          <p:cNvPr id="6" name="Image 5"/>
          <p:cNvPicPr>
            <a:picLocks noChangeAspect="1"/>
          </p:cNvPicPr>
          <p:nvPr/>
        </p:nvPicPr>
        <p:blipFill>
          <a:blip r:embed="rId5"/>
          <a:stretch>
            <a:fillRect/>
          </a:stretch>
        </p:blipFill>
        <p:spPr>
          <a:xfrm>
            <a:off x="9760265" y="4160805"/>
            <a:ext cx="1879118" cy="785813"/>
          </a:xfrm>
          <a:prstGeom prst="rect">
            <a:avLst/>
          </a:prstGeom>
        </p:spPr>
      </p:pic>
    </p:spTree>
    <p:extLst>
      <p:ext uri="{BB962C8B-B14F-4D97-AF65-F5344CB8AC3E}">
        <p14:creationId xmlns:p14="http://schemas.microsoft.com/office/powerpoint/2010/main" val="8346670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6200" y="777240"/>
            <a:ext cx="7315200" cy="521208"/>
          </a:xfrm>
        </p:spPr>
        <p:txBody>
          <a:bodyPr>
            <a:normAutofit fontScale="90000"/>
          </a:bodyPr>
          <a:lstStyle/>
          <a:p>
            <a:r>
              <a:rPr lang="fr-FR" sz="3200" b="1" dirty="0"/>
              <a:t>Immobilisations </a:t>
            </a:r>
            <a:r>
              <a:rPr lang="fr-FR" sz="3200" b="1" dirty="0" smtClean="0"/>
              <a:t>corporelles</a:t>
            </a:r>
            <a:endParaRPr lang="fr-FR" sz="3200" b="1" dirty="0"/>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10</a:t>
            </a:fld>
            <a:endParaRPr lang="fr-FR"/>
          </a:p>
        </p:txBody>
      </p:sp>
      <p:sp>
        <p:nvSpPr>
          <p:cNvPr id="7" name="ZoneTexte 6"/>
          <p:cNvSpPr txBox="1"/>
          <p:nvPr/>
        </p:nvSpPr>
        <p:spPr>
          <a:xfrm>
            <a:off x="0" y="1037844"/>
            <a:ext cx="2667718" cy="923330"/>
          </a:xfrm>
          <a:prstGeom prst="rect">
            <a:avLst/>
          </a:prstGeom>
          <a:noFill/>
        </p:spPr>
        <p:txBody>
          <a:bodyPr wrap="none" rtlCol="0">
            <a:spAutoFit/>
          </a:bodyPr>
          <a:lstStyle/>
          <a:p>
            <a:r>
              <a:rPr lang="fr-FR" dirty="0" smtClean="0">
                <a:solidFill>
                  <a:schemeClr val="bg1"/>
                </a:solidFill>
              </a:rPr>
              <a:t>Principaux interlocuteurs :</a:t>
            </a:r>
          </a:p>
          <a:p>
            <a:endParaRPr lang="fr-FR" dirty="0" smtClean="0">
              <a:solidFill>
                <a:schemeClr val="bg1"/>
              </a:solidFill>
            </a:endParaRPr>
          </a:p>
          <a:p>
            <a:endParaRPr lang="fr-FR" dirty="0">
              <a:solidFill>
                <a:schemeClr val="bg1"/>
              </a:solidFill>
            </a:endParaRPr>
          </a:p>
        </p:txBody>
      </p:sp>
      <p:sp>
        <p:nvSpPr>
          <p:cNvPr id="9" name="Espace réservé du texte 2"/>
          <p:cNvSpPr txBox="1">
            <a:spLocks/>
          </p:cNvSpPr>
          <p:nvPr/>
        </p:nvSpPr>
        <p:spPr>
          <a:xfrm>
            <a:off x="3886200" y="1517904"/>
            <a:ext cx="7315200" cy="4553712"/>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r>
              <a:rPr lang="fr-FR" dirty="0" smtClean="0"/>
              <a:t>Recommandations pour la clôture :</a:t>
            </a:r>
          </a:p>
          <a:p>
            <a:pPr marL="342900" indent="-342900">
              <a:buFont typeface="Wingdings" panose="05000000000000000000" pitchFamily="2" charset="2"/>
              <a:buChar char="§"/>
            </a:pPr>
            <a:r>
              <a:rPr lang="fr-FR" sz="2000" dirty="0" smtClean="0"/>
              <a:t>Transmettre une inventaire réalisé lors de la sortie des locaux de Place du Colonel Fabien (agencements, aménagements, matériels bureautique et informatique…).</a:t>
            </a:r>
          </a:p>
          <a:p>
            <a:pPr marL="342900" indent="-342900">
              <a:buFont typeface="Wingdings" panose="05000000000000000000" pitchFamily="2" charset="2"/>
              <a:buChar char="§"/>
            </a:pPr>
            <a:r>
              <a:rPr lang="fr-FR" sz="2000" dirty="0" smtClean="0"/>
              <a:t>L’état de lieux réalisé fin Novembre 2019 et les coûts de réaménagement engagés dans le cadre de la restitution et remise en état des locaux.</a:t>
            </a:r>
          </a:p>
          <a:p>
            <a:pPr marL="342900" indent="-342900">
              <a:buFont typeface="Wingdings" panose="05000000000000000000" pitchFamily="2" charset="2"/>
              <a:buChar char="§"/>
            </a:pPr>
            <a:r>
              <a:rPr lang="fr-FR" sz="2000" dirty="0" smtClean="0"/>
              <a:t>Faire un état des immobilisations corporelles en cours portant sur la fin de l’aménagement des locaux rue Toulouse Lautrec.</a:t>
            </a:r>
          </a:p>
          <a:p>
            <a:pPr marL="342900" indent="-342900">
              <a:buFont typeface="Wingdings" panose="05000000000000000000" pitchFamily="2" charset="2"/>
              <a:buChar char="§"/>
            </a:pPr>
            <a:endParaRPr lang="fr-FR" sz="2000" dirty="0" smtClean="0"/>
          </a:p>
          <a:p>
            <a:pPr marL="342900" indent="-342900">
              <a:buFont typeface="Wingdings" panose="05000000000000000000" pitchFamily="2" charset="2"/>
              <a:buChar char="§"/>
            </a:pPr>
            <a:endParaRPr lang="fr-FR" sz="2000" dirty="0" smtClean="0"/>
          </a:p>
          <a:p>
            <a:endParaRPr lang="fr-FR" dirty="0"/>
          </a:p>
        </p:txBody>
      </p:sp>
    </p:spTree>
    <p:extLst>
      <p:ext uri="{BB962C8B-B14F-4D97-AF65-F5344CB8AC3E}">
        <p14:creationId xmlns:p14="http://schemas.microsoft.com/office/powerpoint/2010/main" val="42289335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6200" y="777240"/>
            <a:ext cx="7315200" cy="521208"/>
          </a:xfrm>
        </p:spPr>
        <p:txBody>
          <a:bodyPr>
            <a:normAutofit fontScale="90000"/>
          </a:bodyPr>
          <a:lstStyle/>
          <a:p>
            <a:r>
              <a:rPr lang="fr-FR" sz="3200" b="1" dirty="0" smtClean="0"/>
              <a:t>Stocks</a:t>
            </a:r>
            <a:endParaRPr lang="fr-FR" sz="3200" b="1" dirty="0"/>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11</a:t>
            </a:fld>
            <a:endParaRPr lang="fr-FR"/>
          </a:p>
        </p:txBody>
      </p:sp>
      <p:sp>
        <p:nvSpPr>
          <p:cNvPr id="7" name="ZoneTexte 6"/>
          <p:cNvSpPr txBox="1"/>
          <p:nvPr/>
        </p:nvSpPr>
        <p:spPr>
          <a:xfrm>
            <a:off x="0" y="1037844"/>
            <a:ext cx="2667718" cy="646331"/>
          </a:xfrm>
          <a:prstGeom prst="rect">
            <a:avLst/>
          </a:prstGeom>
          <a:noFill/>
        </p:spPr>
        <p:txBody>
          <a:bodyPr wrap="none" rtlCol="0">
            <a:spAutoFit/>
          </a:bodyPr>
          <a:lstStyle/>
          <a:p>
            <a:r>
              <a:rPr lang="fr-FR" dirty="0" smtClean="0">
                <a:solidFill>
                  <a:schemeClr val="bg1"/>
                </a:solidFill>
              </a:rPr>
              <a:t>Principaux interlocuteurs :</a:t>
            </a:r>
          </a:p>
          <a:p>
            <a:endParaRPr lang="fr-FR" dirty="0">
              <a:solidFill>
                <a:schemeClr val="bg1"/>
              </a:solidFill>
            </a:endParaRPr>
          </a:p>
        </p:txBody>
      </p:sp>
      <p:sp>
        <p:nvSpPr>
          <p:cNvPr id="9" name="Espace réservé du texte 2"/>
          <p:cNvSpPr txBox="1">
            <a:spLocks/>
          </p:cNvSpPr>
          <p:nvPr/>
        </p:nvSpPr>
        <p:spPr>
          <a:xfrm>
            <a:off x="3886200" y="1435608"/>
            <a:ext cx="7315200" cy="4672584"/>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r>
              <a:rPr lang="fr-FR" dirty="0" smtClean="0"/>
              <a:t>Recommandations pour la clôture :</a:t>
            </a:r>
          </a:p>
          <a:p>
            <a:pPr marL="342900" indent="-342900">
              <a:buFont typeface="Wingdings" panose="05000000000000000000" pitchFamily="2" charset="2"/>
              <a:buChar char="§"/>
            </a:pPr>
            <a:r>
              <a:rPr lang="fr-FR" sz="2000" dirty="0" smtClean="0"/>
              <a:t>Retirer dans la présentation des comptes les </a:t>
            </a:r>
            <a:r>
              <a:rPr lang="fr-FR" sz="2000" dirty="0"/>
              <a:t>s</a:t>
            </a:r>
            <a:r>
              <a:rPr lang="fr-FR" sz="2000" dirty="0" smtClean="0"/>
              <a:t>tocks confiés de la partie des stocks BELIEVE.</a:t>
            </a:r>
          </a:p>
          <a:p>
            <a:pPr marL="342900" indent="-342900">
              <a:buFont typeface="Wingdings" panose="05000000000000000000" pitchFamily="2" charset="2"/>
              <a:buChar char="§"/>
            </a:pPr>
            <a:endParaRPr lang="fr-FR" dirty="0" smtClean="0"/>
          </a:p>
          <a:p>
            <a:endParaRPr lang="fr-FR" dirty="0"/>
          </a:p>
        </p:txBody>
      </p:sp>
    </p:spTree>
    <p:extLst>
      <p:ext uri="{BB962C8B-B14F-4D97-AF65-F5344CB8AC3E}">
        <p14:creationId xmlns:p14="http://schemas.microsoft.com/office/powerpoint/2010/main" val="41178719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6200" y="777240"/>
            <a:ext cx="7315200" cy="521208"/>
          </a:xfrm>
        </p:spPr>
        <p:txBody>
          <a:bodyPr>
            <a:normAutofit fontScale="90000"/>
          </a:bodyPr>
          <a:lstStyle/>
          <a:p>
            <a:r>
              <a:rPr lang="fr-FR" sz="3200" b="1" dirty="0" smtClean="0"/>
              <a:t>Trésorerie</a:t>
            </a:r>
            <a:endParaRPr lang="fr-FR" sz="3200" b="1" dirty="0"/>
          </a:p>
        </p:txBody>
      </p:sp>
      <p:sp>
        <p:nvSpPr>
          <p:cNvPr id="8" name="Espace réservé du texte 2"/>
          <p:cNvSpPr>
            <a:spLocks noGrp="1"/>
          </p:cNvSpPr>
          <p:nvPr>
            <p:ph type="body" idx="1"/>
          </p:nvPr>
        </p:nvSpPr>
        <p:spPr>
          <a:xfrm>
            <a:off x="3886200" y="1371600"/>
            <a:ext cx="7315200" cy="4114800"/>
          </a:xfrm>
        </p:spPr>
        <p:txBody>
          <a:bodyPr>
            <a:normAutofit/>
          </a:bodyPr>
          <a:lstStyle/>
          <a:p>
            <a:pPr algn="just"/>
            <a:endParaRPr lang="fr-FR" dirty="0" smtClean="0"/>
          </a:p>
        </p:txBody>
      </p:sp>
      <p:sp>
        <p:nvSpPr>
          <p:cNvPr id="4" name="Espace réservé de la date 3"/>
          <p:cNvSpPr>
            <a:spLocks noGrp="1"/>
          </p:cNvSpPr>
          <p:nvPr>
            <p:ph type="dt" sz="half" idx="10"/>
          </p:nvPr>
        </p:nvSpPr>
        <p:spPr/>
        <p:txBody>
          <a:bodyPr/>
          <a:lstStyle/>
          <a:p>
            <a:r>
              <a:rPr lang="fr-FR" smtClean="0">
                <a:solidFill>
                  <a:prstClr val="black">
                    <a:lumMod val="50000"/>
                    <a:lumOff val="50000"/>
                  </a:prstClr>
                </a:solidFill>
              </a:rPr>
              <a:t>10/01/2019</a:t>
            </a:r>
            <a:endParaRPr lang="fr-FR">
              <a:solidFill>
                <a:prstClr val="black">
                  <a:lumMod val="50000"/>
                  <a:lumOff val="50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lumMod val="50000"/>
                  <a:lumOff val="50000"/>
                </a:prstClr>
              </a:solidFill>
            </a:endParaRP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solidFill>
                  <a:srgbClr val="3494BA"/>
                </a:solidFill>
              </a:rPr>
              <a:pPr/>
              <a:t>12</a:t>
            </a:fld>
            <a:endParaRPr lang="fr-FR">
              <a:solidFill>
                <a:srgbClr val="3494BA"/>
              </a:solidFill>
            </a:endParaRPr>
          </a:p>
        </p:txBody>
      </p:sp>
      <p:sp>
        <p:nvSpPr>
          <p:cNvPr id="7" name="ZoneTexte 6"/>
          <p:cNvSpPr txBox="1"/>
          <p:nvPr/>
        </p:nvSpPr>
        <p:spPr>
          <a:xfrm>
            <a:off x="0" y="1060704"/>
            <a:ext cx="3534878" cy="1200329"/>
          </a:xfrm>
          <a:prstGeom prst="rect">
            <a:avLst/>
          </a:prstGeom>
          <a:noFill/>
        </p:spPr>
        <p:txBody>
          <a:bodyPr wrap="none" rtlCol="0">
            <a:spAutoFit/>
          </a:bodyPr>
          <a:lstStyle/>
          <a:p>
            <a:r>
              <a:rPr lang="fr-FR" dirty="0" smtClean="0">
                <a:solidFill>
                  <a:prstClr val="white"/>
                </a:solidFill>
              </a:rPr>
              <a:t>Principaux interlocuteurs :</a:t>
            </a:r>
          </a:p>
          <a:p>
            <a:endParaRPr lang="fr-FR" dirty="0">
              <a:solidFill>
                <a:prstClr val="white"/>
              </a:solidFill>
            </a:endParaRPr>
          </a:p>
          <a:p>
            <a:r>
              <a:rPr lang="fr-FR" dirty="0" smtClean="0">
                <a:solidFill>
                  <a:prstClr val="white"/>
                </a:solidFill>
              </a:rPr>
              <a:t>Compta Général: Sebastien SURAT</a:t>
            </a:r>
          </a:p>
          <a:p>
            <a:r>
              <a:rPr lang="fr-FR" dirty="0" smtClean="0">
                <a:solidFill>
                  <a:prstClr val="white"/>
                </a:solidFill>
              </a:rPr>
              <a:t>Trésorerie : Térence </a:t>
            </a:r>
            <a:r>
              <a:rPr lang="fr-FR" sz="1600" dirty="0" smtClean="0">
                <a:solidFill>
                  <a:prstClr val="white"/>
                </a:solidFill>
              </a:rPr>
              <a:t>CHEVALLEREAU</a:t>
            </a:r>
            <a:endParaRPr lang="fr-FR" sz="1600" dirty="0">
              <a:solidFill>
                <a:prstClr val="white"/>
              </a:solidFill>
            </a:endParaRPr>
          </a:p>
        </p:txBody>
      </p:sp>
      <p:sp>
        <p:nvSpPr>
          <p:cNvPr id="9" name="Espace réservé du texte 2"/>
          <p:cNvSpPr txBox="1">
            <a:spLocks/>
          </p:cNvSpPr>
          <p:nvPr/>
        </p:nvSpPr>
        <p:spPr>
          <a:xfrm>
            <a:off x="3886200" y="5568696"/>
            <a:ext cx="7315200" cy="787653"/>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pPr>
              <a:buClr>
                <a:srgbClr val="3494BA"/>
              </a:buClr>
            </a:pPr>
            <a:r>
              <a:rPr lang="fr-FR" dirty="0" smtClean="0">
                <a:solidFill>
                  <a:prstClr val="black">
                    <a:lumMod val="65000"/>
                    <a:lumOff val="35000"/>
                  </a:prstClr>
                </a:solidFill>
              </a:rPr>
              <a:t>Recommandations pour la clôture :</a:t>
            </a:r>
          </a:p>
          <a:p>
            <a:pPr marL="342900" indent="-342900">
              <a:buClr>
                <a:srgbClr val="3494BA"/>
              </a:buClr>
              <a:buFont typeface="Wingdings" panose="05000000000000000000" pitchFamily="2" charset="2"/>
              <a:buChar char="§"/>
            </a:pPr>
            <a:r>
              <a:rPr lang="fr-FR" sz="2000" dirty="0" smtClean="0">
                <a:solidFill>
                  <a:prstClr val="black">
                    <a:lumMod val="65000"/>
                    <a:lumOff val="35000"/>
                  </a:prstClr>
                </a:solidFill>
              </a:rPr>
              <a:t>Préparation des relevés de banques pour la clôture.</a:t>
            </a:r>
          </a:p>
          <a:p>
            <a:pPr>
              <a:buClr>
                <a:srgbClr val="3494BA"/>
              </a:buClr>
            </a:pPr>
            <a:endParaRPr lang="fr-FR" dirty="0">
              <a:solidFill>
                <a:prstClr val="black">
                  <a:lumMod val="65000"/>
                  <a:lumOff val="35000"/>
                </a:prstClr>
              </a:solidFill>
            </a:endParaRPr>
          </a:p>
        </p:txBody>
      </p:sp>
    </p:spTree>
    <p:extLst>
      <p:ext uri="{BB962C8B-B14F-4D97-AF65-F5344CB8AC3E}">
        <p14:creationId xmlns:p14="http://schemas.microsoft.com/office/powerpoint/2010/main" val="13331553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6200" y="777240"/>
            <a:ext cx="7315200" cy="521208"/>
          </a:xfrm>
        </p:spPr>
        <p:txBody>
          <a:bodyPr>
            <a:normAutofit fontScale="90000"/>
          </a:bodyPr>
          <a:lstStyle/>
          <a:p>
            <a:r>
              <a:rPr lang="fr-FR" sz="3200" b="1" dirty="0" smtClean="0"/>
              <a:t>Trésorerie</a:t>
            </a:r>
            <a:endParaRPr lang="fr-FR" sz="3200" b="1" dirty="0"/>
          </a:p>
        </p:txBody>
      </p:sp>
      <p:sp>
        <p:nvSpPr>
          <p:cNvPr id="8" name="Espace réservé du texte 2"/>
          <p:cNvSpPr>
            <a:spLocks noGrp="1"/>
          </p:cNvSpPr>
          <p:nvPr>
            <p:ph type="body" idx="1"/>
          </p:nvPr>
        </p:nvSpPr>
        <p:spPr>
          <a:xfrm>
            <a:off x="3886200" y="1371600"/>
            <a:ext cx="7315200" cy="4114800"/>
          </a:xfrm>
        </p:spPr>
        <p:txBody>
          <a:bodyPr>
            <a:normAutofit fontScale="85000" lnSpcReduction="20000"/>
          </a:bodyPr>
          <a:lstStyle/>
          <a:p>
            <a:pPr algn="just"/>
            <a:r>
              <a:rPr lang="fr-FR" dirty="0" smtClean="0"/>
              <a:t>Axes d’améliorations :</a:t>
            </a:r>
          </a:p>
          <a:p>
            <a:pPr marL="342900" indent="-342900" algn="just">
              <a:buFont typeface="Wingdings" panose="05000000000000000000" pitchFamily="2" charset="2"/>
              <a:buChar char="§"/>
            </a:pPr>
            <a:r>
              <a:rPr lang="fr-FR" dirty="0" smtClean="0"/>
              <a:t>Actuellement les rapprochements de banque ne sont pas réalisés tous les mois, de plus ces derniers sont réalisés sous Excel et ils n’y a pas d’ETBAC pour la remonté des relevés. Ces divers éléments sont générateurs de risques. Il conviendrait d’automatiser la remonté des relevés de banques et des rapprochements de banque.</a:t>
            </a:r>
          </a:p>
          <a:p>
            <a:pPr marL="342900" indent="-342900" algn="just">
              <a:buFont typeface="Wingdings" panose="05000000000000000000" pitchFamily="2" charset="2"/>
              <a:buChar char="§"/>
            </a:pPr>
            <a:r>
              <a:rPr lang="fr-FR" dirty="0" smtClean="0"/>
              <a:t>S’assurer que les fiches fournisseurs sont mises à jour par des personnes n’ayant pas accès à la comptabilité et ne pouvant pas saisir de factures/écritures.</a:t>
            </a:r>
          </a:p>
          <a:p>
            <a:pPr marL="342900" indent="-342900" algn="just">
              <a:buFont typeface="Wingdings" panose="05000000000000000000" pitchFamily="2" charset="2"/>
              <a:buChar char="§"/>
            </a:pPr>
            <a:r>
              <a:rPr lang="fr-FR" dirty="0" smtClean="0"/>
              <a:t>Les taux de change peuvent être saisie manuellement ce qui induit une déconnexion avec les montants de conversion de la </a:t>
            </a:r>
            <a:r>
              <a:rPr lang="fr-FR" dirty="0" err="1" smtClean="0"/>
              <a:t>BdF</a:t>
            </a:r>
            <a:r>
              <a:rPr lang="fr-FR" dirty="0" smtClean="0"/>
              <a:t>, ceux-ci sont retenus via d’autres sites internet. </a:t>
            </a:r>
          </a:p>
          <a:p>
            <a:pPr marL="342900" indent="-342900" algn="just">
              <a:buFont typeface="Wingdings" panose="05000000000000000000" pitchFamily="2" charset="2"/>
              <a:buChar char="§"/>
            </a:pPr>
            <a:r>
              <a:rPr lang="fr-FR" dirty="0" smtClean="0"/>
              <a:t>Etablir une liste des signatures afin que les personnes du service Comptabilité Fournisseur s’assure de la correcte autorisation de dépenses.</a:t>
            </a:r>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13</a:t>
            </a:fld>
            <a:endParaRPr lang="fr-FR"/>
          </a:p>
        </p:txBody>
      </p:sp>
      <p:sp>
        <p:nvSpPr>
          <p:cNvPr id="7" name="ZoneTexte 6"/>
          <p:cNvSpPr txBox="1"/>
          <p:nvPr/>
        </p:nvSpPr>
        <p:spPr>
          <a:xfrm>
            <a:off x="0" y="1060704"/>
            <a:ext cx="3534878" cy="1200329"/>
          </a:xfrm>
          <a:prstGeom prst="rect">
            <a:avLst/>
          </a:prstGeom>
          <a:noFill/>
        </p:spPr>
        <p:txBody>
          <a:bodyPr wrap="none" rtlCol="0">
            <a:spAutoFit/>
          </a:bodyPr>
          <a:lstStyle/>
          <a:p>
            <a:r>
              <a:rPr lang="fr-FR" dirty="0" smtClean="0">
                <a:solidFill>
                  <a:schemeClr val="bg1"/>
                </a:solidFill>
              </a:rPr>
              <a:t>Principaux interlocuteurs :</a:t>
            </a:r>
          </a:p>
          <a:p>
            <a:endParaRPr lang="fr-FR" dirty="0">
              <a:solidFill>
                <a:schemeClr val="bg1"/>
              </a:solidFill>
            </a:endParaRPr>
          </a:p>
          <a:p>
            <a:r>
              <a:rPr lang="fr-FR" dirty="0" smtClean="0">
                <a:solidFill>
                  <a:schemeClr val="bg1"/>
                </a:solidFill>
              </a:rPr>
              <a:t>Compta Général: Sebastien SURAT</a:t>
            </a:r>
          </a:p>
          <a:p>
            <a:r>
              <a:rPr lang="fr-FR" dirty="0" smtClean="0">
                <a:solidFill>
                  <a:schemeClr val="bg1"/>
                </a:solidFill>
              </a:rPr>
              <a:t>Trésorerie : Térence </a:t>
            </a:r>
            <a:r>
              <a:rPr lang="fr-FR" sz="1600" dirty="0" smtClean="0">
                <a:solidFill>
                  <a:schemeClr val="bg1"/>
                </a:solidFill>
              </a:rPr>
              <a:t>CHEVALLEREAU</a:t>
            </a:r>
            <a:endParaRPr lang="fr-FR" sz="1600" dirty="0">
              <a:solidFill>
                <a:schemeClr val="bg1"/>
              </a:solidFill>
            </a:endParaRPr>
          </a:p>
        </p:txBody>
      </p:sp>
      <p:sp>
        <p:nvSpPr>
          <p:cNvPr id="9" name="Espace réservé du texte 2"/>
          <p:cNvSpPr txBox="1">
            <a:spLocks/>
          </p:cNvSpPr>
          <p:nvPr/>
        </p:nvSpPr>
        <p:spPr>
          <a:xfrm>
            <a:off x="3886200" y="5568696"/>
            <a:ext cx="7315200" cy="787653"/>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r>
              <a:rPr lang="fr-FR" dirty="0" smtClean="0"/>
              <a:t>Recommandations pour la clôture :</a:t>
            </a:r>
          </a:p>
          <a:p>
            <a:pPr marL="342900" indent="-342900">
              <a:buFont typeface="Wingdings" panose="05000000000000000000" pitchFamily="2" charset="2"/>
              <a:buChar char="§"/>
            </a:pPr>
            <a:r>
              <a:rPr lang="fr-FR" sz="2000" dirty="0" smtClean="0"/>
              <a:t>Préparation des relevés de banques pour la clôture.</a:t>
            </a:r>
          </a:p>
          <a:p>
            <a:endParaRPr lang="fr-FR" dirty="0"/>
          </a:p>
        </p:txBody>
      </p:sp>
    </p:spTree>
    <p:extLst>
      <p:ext uri="{BB962C8B-B14F-4D97-AF65-F5344CB8AC3E}">
        <p14:creationId xmlns:p14="http://schemas.microsoft.com/office/powerpoint/2010/main" val="19710812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6200" y="777240"/>
            <a:ext cx="7315200" cy="521208"/>
          </a:xfrm>
        </p:spPr>
        <p:txBody>
          <a:bodyPr>
            <a:normAutofit fontScale="90000"/>
          </a:bodyPr>
          <a:lstStyle/>
          <a:p>
            <a:r>
              <a:rPr lang="fr-FR" sz="3200" b="1" dirty="0" smtClean="0"/>
              <a:t>Emprunts</a:t>
            </a:r>
            <a:endParaRPr lang="fr-FR" sz="3200" b="1" dirty="0"/>
          </a:p>
        </p:txBody>
      </p:sp>
      <p:sp>
        <p:nvSpPr>
          <p:cNvPr id="11" name="Espace réservé du texte 2"/>
          <p:cNvSpPr>
            <a:spLocks noGrp="1"/>
          </p:cNvSpPr>
          <p:nvPr>
            <p:ph type="body" idx="1"/>
          </p:nvPr>
        </p:nvSpPr>
        <p:spPr>
          <a:xfrm>
            <a:off x="3886200" y="1490472"/>
            <a:ext cx="7315200" cy="2200656"/>
          </a:xfrm>
        </p:spPr>
        <p:txBody>
          <a:bodyPr/>
          <a:lstStyle/>
          <a:p>
            <a:r>
              <a:rPr lang="fr-FR" dirty="0" smtClean="0"/>
              <a:t>Axes d’améliorations :</a:t>
            </a:r>
          </a:p>
          <a:p>
            <a:endParaRPr lang="fr-FR" dirty="0"/>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14</a:t>
            </a:fld>
            <a:endParaRPr lang="fr-FR"/>
          </a:p>
        </p:txBody>
      </p:sp>
      <p:sp>
        <p:nvSpPr>
          <p:cNvPr id="10" name="ZoneTexte 9"/>
          <p:cNvSpPr txBox="1"/>
          <p:nvPr/>
        </p:nvSpPr>
        <p:spPr>
          <a:xfrm>
            <a:off x="0" y="1060704"/>
            <a:ext cx="3534878" cy="1200329"/>
          </a:xfrm>
          <a:prstGeom prst="rect">
            <a:avLst/>
          </a:prstGeom>
          <a:noFill/>
        </p:spPr>
        <p:txBody>
          <a:bodyPr wrap="none" rtlCol="0">
            <a:spAutoFit/>
          </a:bodyPr>
          <a:lstStyle/>
          <a:p>
            <a:r>
              <a:rPr lang="fr-FR" dirty="0" smtClean="0">
                <a:solidFill>
                  <a:schemeClr val="bg1"/>
                </a:solidFill>
              </a:rPr>
              <a:t>Principaux interlocuteurs :</a:t>
            </a:r>
          </a:p>
          <a:p>
            <a:endParaRPr lang="fr-FR" dirty="0">
              <a:solidFill>
                <a:schemeClr val="bg1"/>
              </a:solidFill>
            </a:endParaRPr>
          </a:p>
          <a:p>
            <a:r>
              <a:rPr lang="fr-FR" dirty="0" smtClean="0">
                <a:solidFill>
                  <a:schemeClr val="bg1"/>
                </a:solidFill>
              </a:rPr>
              <a:t>Compta Général: Sebastien SURAT</a:t>
            </a:r>
          </a:p>
          <a:p>
            <a:r>
              <a:rPr lang="fr-FR" dirty="0" smtClean="0">
                <a:solidFill>
                  <a:schemeClr val="bg1"/>
                </a:solidFill>
              </a:rPr>
              <a:t>Trésorerie : Térence </a:t>
            </a:r>
            <a:r>
              <a:rPr lang="fr-FR" sz="1600" dirty="0" smtClean="0">
                <a:solidFill>
                  <a:schemeClr val="bg1"/>
                </a:solidFill>
              </a:rPr>
              <a:t>CHEVALLEREAU</a:t>
            </a:r>
            <a:endParaRPr lang="fr-FR" sz="1600" dirty="0">
              <a:solidFill>
                <a:schemeClr val="bg1"/>
              </a:solidFill>
            </a:endParaRPr>
          </a:p>
        </p:txBody>
      </p:sp>
      <p:sp>
        <p:nvSpPr>
          <p:cNvPr id="12" name="Espace réservé du texte 2"/>
          <p:cNvSpPr txBox="1">
            <a:spLocks/>
          </p:cNvSpPr>
          <p:nvPr/>
        </p:nvSpPr>
        <p:spPr>
          <a:xfrm>
            <a:off x="3886200" y="3691128"/>
            <a:ext cx="7315200" cy="2417064"/>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r>
              <a:rPr lang="fr-FR" dirty="0" smtClean="0"/>
              <a:t>Recommandations pour la clôture :</a:t>
            </a:r>
          </a:p>
          <a:p>
            <a:pPr marL="342900" indent="-342900">
              <a:buFont typeface="Wingdings" panose="05000000000000000000" pitchFamily="2" charset="2"/>
              <a:buChar char="§"/>
            </a:pPr>
            <a:r>
              <a:rPr lang="fr-FR" sz="2000" dirty="0" smtClean="0"/>
              <a:t>Matérialiser par des conventions les emprunts groupe le cas échéant.</a:t>
            </a:r>
            <a:endParaRPr lang="fr-FR" sz="2400" dirty="0" smtClean="0"/>
          </a:p>
          <a:p>
            <a:endParaRPr lang="fr-FR" dirty="0"/>
          </a:p>
        </p:txBody>
      </p:sp>
    </p:spTree>
    <p:extLst>
      <p:ext uri="{BB962C8B-B14F-4D97-AF65-F5344CB8AC3E}">
        <p14:creationId xmlns:p14="http://schemas.microsoft.com/office/powerpoint/2010/main" val="11655486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6200" y="777240"/>
            <a:ext cx="7315200" cy="521208"/>
          </a:xfrm>
        </p:spPr>
        <p:txBody>
          <a:bodyPr>
            <a:normAutofit fontScale="90000"/>
          </a:bodyPr>
          <a:lstStyle/>
          <a:p>
            <a:r>
              <a:rPr lang="fr-FR" sz="3200" b="1" dirty="0" smtClean="0"/>
              <a:t>Personnel 1/2</a:t>
            </a:r>
            <a:endParaRPr lang="fr-FR" sz="3200" b="1" dirty="0"/>
          </a:p>
        </p:txBody>
      </p:sp>
      <p:sp>
        <p:nvSpPr>
          <p:cNvPr id="8" name="Espace réservé du texte 2"/>
          <p:cNvSpPr>
            <a:spLocks noGrp="1"/>
          </p:cNvSpPr>
          <p:nvPr>
            <p:ph type="body" idx="1"/>
          </p:nvPr>
        </p:nvSpPr>
        <p:spPr>
          <a:xfrm>
            <a:off x="3886200" y="1490472"/>
            <a:ext cx="7315200" cy="4626864"/>
          </a:xfrm>
        </p:spPr>
        <p:txBody>
          <a:bodyPr>
            <a:normAutofit lnSpcReduction="10000"/>
          </a:bodyPr>
          <a:lstStyle/>
          <a:p>
            <a:r>
              <a:rPr lang="fr-FR" dirty="0" smtClean="0"/>
              <a:t>Axes d’améliorations :</a:t>
            </a:r>
          </a:p>
          <a:p>
            <a:pPr marL="342900" indent="-342900" algn="just">
              <a:buFont typeface="Wingdings" panose="05000000000000000000" pitchFamily="2" charset="2"/>
              <a:buChar char="§"/>
            </a:pPr>
            <a:r>
              <a:rPr lang="fr-FR" dirty="0" smtClean="0"/>
              <a:t>Les parties variables des salaires sont transmises par les Manager, mettre en place un relance de l’ensemble des Manager jusqu’à ce qu’ils répondent. Actuellement les réponses sur les variables ne sont pas exhaustive.</a:t>
            </a:r>
          </a:p>
          <a:p>
            <a:pPr marL="342900" indent="-342900" algn="just">
              <a:buFont typeface="Wingdings" panose="05000000000000000000" pitchFamily="2" charset="2"/>
              <a:buChar char="§"/>
            </a:pPr>
            <a:r>
              <a:rPr lang="fr-FR" dirty="0" smtClean="0"/>
              <a:t>Concernant les absences injustifiées, procédures permettant d’indiquer le jour même l’absence d’un salarié. En effet, solliciter à la fin du mois le Manager pour qu’il remonte l’information est source d’oublie de leur part.  </a:t>
            </a:r>
          </a:p>
          <a:p>
            <a:pPr marL="342900" indent="-342900" algn="just">
              <a:buFont typeface="Wingdings" panose="05000000000000000000" pitchFamily="2" charset="2"/>
              <a:buChar char="§"/>
            </a:pPr>
            <a:r>
              <a:rPr lang="fr-FR" dirty="0" smtClean="0"/>
              <a:t>La création des codes d’accès (POPLEE, FIGO…) devrait être transmise à une autre personne que celle qui valide les payes.</a:t>
            </a:r>
          </a:p>
          <a:p>
            <a:endParaRPr lang="fr-FR" dirty="0"/>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15</a:t>
            </a:fld>
            <a:endParaRPr lang="fr-FR"/>
          </a:p>
        </p:txBody>
      </p:sp>
      <p:sp>
        <p:nvSpPr>
          <p:cNvPr id="7" name="ZoneTexte 6"/>
          <p:cNvSpPr txBox="1"/>
          <p:nvPr/>
        </p:nvSpPr>
        <p:spPr>
          <a:xfrm>
            <a:off x="0" y="1060704"/>
            <a:ext cx="3503844" cy="2585323"/>
          </a:xfrm>
          <a:prstGeom prst="rect">
            <a:avLst/>
          </a:prstGeom>
          <a:noFill/>
        </p:spPr>
        <p:txBody>
          <a:bodyPr wrap="none" rtlCol="0">
            <a:spAutoFit/>
          </a:bodyPr>
          <a:lstStyle/>
          <a:p>
            <a:r>
              <a:rPr lang="fr-FR" dirty="0" smtClean="0">
                <a:solidFill>
                  <a:schemeClr val="bg1"/>
                </a:solidFill>
              </a:rPr>
              <a:t>Principaux interlocuteurs :</a:t>
            </a:r>
          </a:p>
          <a:p>
            <a:endParaRPr lang="fr-FR" dirty="0">
              <a:solidFill>
                <a:schemeClr val="bg1"/>
              </a:solidFill>
            </a:endParaRPr>
          </a:p>
          <a:p>
            <a:r>
              <a:rPr lang="fr-FR" dirty="0" smtClean="0">
                <a:solidFill>
                  <a:schemeClr val="bg1"/>
                </a:solidFill>
              </a:rPr>
              <a:t>DRH: Sandrine BOSSARD</a:t>
            </a:r>
          </a:p>
          <a:p>
            <a:r>
              <a:rPr lang="fr-FR" dirty="0" smtClean="0">
                <a:solidFill>
                  <a:schemeClr val="bg1"/>
                </a:solidFill>
              </a:rPr>
              <a:t>RH : Marine BERCHERY</a:t>
            </a:r>
          </a:p>
          <a:p>
            <a:r>
              <a:rPr lang="fr-FR" dirty="0" smtClean="0">
                <a:solidFill>
                  <a:schemeClr val="bg1"/>
                </a:solidFill>
              </a:rPr>
              <a:t>Compta Général: Sebastien SURAT</a:t>
            </a:r>
          </a:p>
          <a:p>
            <a:r>
              <a:rPr lang="fr-FR" dirty="0" smtClean="0">
                <a:solidFill>
                  <a:schemeClr val="bg1"/>
                </a:solidFill>
              </a:rPr>
              <a:t>CG : Dorianne THIEURY</a:t>
            </a:r>
          </a:p>
          <a:p>
            <a:endParaRPr lang="fr-FR" dirty="0" smtClean="0">
              <a:solidFill>
                <a:schemeClr val="bg1"/>
              </a:solidFill>
            </a:endParaRPr>
          </a:p>
          <a:p>
            <a:endParaRPr lang="fr-FR" dirty="0" smtClean="0">
              <a:solidFill>
                <a:schemeClr val="bg1"/>
              </a:solidFill>
            </a:endParaRPr>
          </a:p>
          <a:p>
            <a:endParaRPr lang="fr-FR" dirty="0" smtClean="0">
              <a:solidFill>
                <a:schemeClr val="bg1"/>
              </a:solidFill>
            </a:endParaRPr>
          </a:p>
        </p:txBody>
      </p:sp>
    </p:spTree>
    <p:extLst>
      <p:ext uri="{BB962C8B-B14F-4D97-AF65-F5344CB8AC3E}">
        <p14:creationId xmlns:p14="http://schemas.microsoft.com/office/powerpoint/2010/main" val="13575285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6200" y="777240"/>
            <a:ext cx="7315200" cy="521208"/>
          </a:xfrm>
        </p:spPr>
        <p:txBody>
          <a:bodyPr>
            <a:normAutofit fontScale="90000"/>
          </a:bodyPr>
          <a:lstStyle/>
          <a:p>
            <a:r>
              <a:rPr lang="fr-FR" sz="3200" b="1" dirty="0" smtClean="0"/>
              <a:t>Personnel 2/2</a:t>
            </a:r>
            <a:endParaRPr lang="fr-FR" sz="3200" b="1" dirty="0"/>
          </a:p>
        </p:txBody>
      </p:sp>
      <p:sp>
        <p:nvSpPr>
          <p:cNvPr id="4" name="Espace réservé de la date 3"/>
          <p:cNvSpPr>
            <a:spLocks noGrp="1"/>
          </p:cNvSpPr>
          <p:nvPr>
            <p:ph type="dt" sz="half" idx="10"/>
          </p:nvPr>
        </p:nvSpPr>
        <p:spPr/>
        <p:txBody>
          <a:bodyPr/>
          <a:lstStyle/>
          <a:p>
            <a:r>
              <a:rPr lang="fr-FR" smtClean="0">
                <a:solidFill>
                  <a:prstClr val="black">
                    <a:lumMod val="50000"/>
                    <a:lumOff val="50000"/>
                  </a:prstClr>
                </a:solidFill>
              </a:rPr>
              <a:t>10/01/2019</a:t>
            </a:r>
            <a:endParaRPr lang="fr-FR">
              <a:solidFill>
                <a:prstClr val="black">
                  <a:lumMod val="50000"/>
                  <a:lumOff val="50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lumMod val="50000"/>
                  <a:lumOff val="50000"/>
                </a:prstClr>
              </a:solidFill>
            </a:endParaRP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solidFill>
                  <a:srgbClr val="3494BA"/>
                </a:solidFill>
              </a:rPr>
              <a:pPr/>
              <a:t>16</a:t>
            </a:fld>
            <a:endParaRPr lang="fr-FR">
              <a:solidFill>
                <a:srgbClr val="3494BA"/>
              </a:solidFill>
            </a:endParaRPr>
          </a:p>
        </p:txBody>
      </p:sp>
      <p:sp>
        <p:nvSpPr>
          <p:cNvPr id="7" name="ZoneTexte 6"/>
          <p:cNvSpPr txBox="1"/>
          <p:nvPr/>
        </p:nvSpPr>
        <p:spPr>
          <a:xfrm>
            <a:off x="0" y="1060704"/>
            <a:ext cx="3503844" cy="2585323"/>
          </a:xfrm>
          <a:prstGeom prst="rect">
            <a:avLst/>
          </a:prstGeom>
          <a:noFill/>
        </p:spPr>
        <p:txBody>
          <a:bodyPr wrap="none" rtlCol="0">
            <a:spAutoFit/>
          </a:bodyPr>
          <a:lstStyle/>
          <a:p>
            <a:r>
              <a:rPr lang="fr-FR" dirty="0">
                <a:solidFill>
                  <a:prstClr val="white"/>
                </a:solidFill>
              </a:rPr>
              <a:t>Principaux interlocuteurs :</a:t>
            </a:r>
          </a:p>
          <a:p>
            <a:endParaRPr lang="fr-FR" dirty="0">
              <a:solidFill>
                <a:prstClr val="white"/>
              </a:solidFill>
            </a:endParaRPr>
          </a:p>
          <a:p>
            <a:r>
              <a:rPr lang="fr-FR" dirty="0">
                <a:solidFill>
                  <a:prstClr val="white"/>
                </a:solidFill>
              </a:rPr>
              <a:t>DRH: Sandrine BOSSARD</a:t>
            </a:r>
          </a:p>
          <a:p>
            <a:r>
              <a:rPr lang="fr-FR" dirty="0">
                <a:solidFill>
                  <a:prstClr val="white"/>
                </a:solidFill>
              </a:rPr>
              <a:t>RH : Marine BERCHERY</a:t>
            </a:r>
          </a:p>
          <a:p>
            <a:r>
              <a:rPr lang="fr-FR" dirty="0">
                <a:solidFill>
                  <a:prstClr val="white"/>
                </a:solidFill>
              </a:rPr>
              <a:t>Compta Général: Sebastien </a:t>
            </a:r>
            <a:r>
              <a:rPr lang="fr-FR" dirty="0" smtClean="0">
                <a:solidFill>
                  <a:prstClr val="white"/>
                </a:solidFill>
              </a:rPr>
              <a:t>SURAT</a:t>
            </a:r>
          </a:p>
          <a:p>
            <a:r>
              <a:rPr lang="fr-FR" dirty="0" smtClean="0">
                <a:solidFill>
                  <a:schemeClr val="bg1"/>
                </a:solidFill>
              </a:rPr>
              <a:t>CG : Dorianne THIEURY</a:t>
            </a:r>
          </a:p>
          <a:p>
            <a:endParaRPr lang="fr-FR" dirty="0">
              <a:solidFill>
                <a:prstClr val="white"/>
              </a:solidFill>
            </a:endParaRPr>
          </a:p>
          <a:p>
            <a:endParaRPr lang="fr-FR" dirty="0">
              <a:solidFill>
                <a:prstClr val="white"/>
              </a:solidFill>
            </a:endParaRPr>
          </a:p>
          <a:p>
            <a:endParaRPr lang="fr-FR" dirty="0">
              <a:solidFill>
                <a:prstClr val="white"/>
              </a:solidFill>
            </a:endParaRPr>
          </a:p>
        </p:txBody>
      </p:sp>
      <p:sp>
        <p:nvSpPr>
          <p:cNvPr id="9" name="Espace réservé du texte 2"/>
          <p:cNvSpPr txBox="1">
            <a:spLocks/>
          </p:cNvSpPr>
          <p:nvPr/>
        </p:nvSpPr>
        <p:spPr>
          <a:xfrm>
            <a:off x="3886200" y="1408176"/>
            <a:ext cx="7315200" cy="4727448"/>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pPr>
              <a:buClr>
                <a:srgbClr val="3494BA"/>
              </a:buClr>
            </a:pPr>
            <a:r>
              <a:rPr lang="fr-FR" dirty="0" smtClean="0">
                <a:solidFill>
                  <a:prstClr val="black">
                    <a:lumMod val="65000"/>
                    <a:lumOff val="35000"/>
                  </a:prstClr>
                </a:solidFill>
              </a:rPr>
              <a:t>Recommandations pour la clôture :</a:t>
            </a:r>
          </a:p>
          <a:p>
            <a:pPr marL="342900" indent="-342900">
              <a:buClr>
                <a:srgbClr val="3494BA"/>
              </a:buClr>
              <a:buFont typeface="Wingdings" panose="05000000000000000000" pitchFamily="2" charset="2"/>
              <a:buChar char="§"/>
            </a:pPr>
            <a:r>
              <a:rPr lang="fr-FR" dirty="0" smtClean="0">
                <a:solidFill>
                  <a:prstClr val="black">
                    <a:lumMod val="65000"/>
                    <a:lumOff val="35000"/>
                  </a:prstClr>
                </a:solidFill>
              </a:rPr>
              <a:t>Demander auprès d’ADP au du service RH en amont la liste des éléments dont nous aurons besoin </a:t>
            </a:r>
            <a:r>
              <a:rPr lang="fr-FR" dirty="0" err="1" smtClean="0">
                <a:solidFill>
                  <a:prstClr val="black">
                    <a:lumMod val="65000"/>
                    <a:lumOff val="35000"/>
                  </a:prstClr>
                </a:solidFill>
              </a:rPr>
              <a:t>cad</a:t>
            </a:r>
            <a:r>
              <a:rPr lang="fr-FR" dirty="0" smtClean="0">
                <a:solidFill>
                  <a:prstClr val="black">
                    <a:lumMod val="65000"/>
                    <a:lumOff val="35000"/>
                  </a:prstClr>
                </a:solidFill>
              </a:rPr>
              <a:t> :</a:t>
            </a:r>
          </a:p>
          <a:p>
            <a:pPr marL="800100" lvl="1" indent="-342900">
              <a:buClr>
                <a:srgbClr val="3494BA"/>
              </a:buClr>
              <a:buFont typeface="Wingdings" panose="05000000000000000000" pitchFamily="2" charset="2"/>
              <a:buChar char="§"/>
            </a:pPr>
            <a:r>
              <a:rPr lang="fr-FR" dirty="0">
                <a:solidFill>
                  <a:prstClr val="black">
                    <a:lumMod val="65000"/>
                    <a:lumOff val="35000"/>
                  </a:prstClr>
                </a:solidFill>
              </a:rPr>
              <a:t>Les DSN mensuelles en forma EDI par établissement </a:t>
            </a:r>
          </a:p>
          <a:p>
            <a:pPr marL="800100" lvl="1" indent="-342900">
              <a:buClr>
                <a:srgbClr val="3494BA"/>
              </a:buClr>
              <a:buFont typeface="Wingdings" panose="05000000000000000000" pitchFamily="2" charset="2"/>
              <a:buChar char="§"/>
            </a:pPr>
            <a:r>
              <a:rPr lang="fr-FR" dirty="0" smtClean="0">
                <a:solidFill>
                  <a:prstClr val="black">
                    <a:lumMod val="65000"/>
                    <a:lumOff val="35000"/>
                  </a:prstClr>
                </a:solidFill>
              </a:rPr>
              <a:t>Les </a:t>
            </a:r>
            <a:r>
              <a:rPr lang="fr-FR" dirty="0">
                <a:solidFill>
                  <a:prstClr val="black">
                    <a:lumMod val="65000"/>
                    <a:lumOff val="35000"/>
                  </a:prstClr>
                </a:solidFill>
              </a:rPr>
              <a:t>fichiers </a:t>
            </a:r>
            <a:r>
              <a:rPr lang="fr-FR" dirty="0" smtClean="0">
                <a:solidFill>
                  <a:prstClr val="black">
                    <a:lumMod val="65000"/>
                    <a:lumOff val="35000"/>
                  </a:prstClr>
                </a:solidFill>
              </a:rPr>
              <a:t>de décembre </a:t>
            </a:r>
            <a:r>
              <a:rPr lang="fr-FR" dirty="0">
                <a:solidFill>
                  <a:prstClr val="black">
                    <a:lumMod val="65000"/>
                    <a:lumOff val="35000"/>
                  </a:prstClr>
                </a:solidFill>
              </a:rPr>
              <a:t>des paramètres de paie transmis à ADP </a:t>
            </a:r>
            <a:endParaRPr lang="fr-FR" dirty="0" smtClean="0">
              <a:solidFill>
                <a:prstClr val="black">
                  <a:lumMod val="65000"/>
                  <a:lumOff val="35000"/>
                </a:prstClr>
              </a:solidFill>
            </a:endParaRPr>
          </a:p>
          <a:p>
            <a:pPr marL="800100" lvl="1" indent="-342900">
              <a:buClr>
                <a:srgbClr val="3494BA"/>
              </a:buClr>
              <a:buFont typeface="Wingdings" panose="05000000000000000000" pitchFamily="2" charset="2"/>
              <a:buChar char="§"/>
            </a:pPr>
            <a:r>
              <a:rPr lang="fr-FR" dirty="0" smtClean="0">
                <a:solidFill>
                  <a:prstClr val="black">
                    <a:lumMod val="65000"/>
                    <a:lumOff val="35000"/>
                  </a:prstClr>
                </a:solidFill>
              </a:rPr>
              <a:t>L’ensemble des bulletins de paie de décembre</a:t>
            </a:r>
          </a:p>
          <a:p>
            <a:pPr marL="800100" lvl="1" indent="-342900">
              <a:buClr>
                <a:srgbClr val="3494BA"/>
              </a:buClr>
              <a:buFont typeface="Wingdings" panose="05000000000000000000" pitchFamily="2" charset="2"/>
              <a:buChar char="§"/>
            </a:pPr>
            <a:r>
              <a:rPr lang="fr-FR" dirty="0" smtClean="0">
                <a:solidFill>
                  <a:prstClr val="black">
                    <a:lumMod val="65000"/>
                    <a:lumOff val="35000"/>
                  </a:prstClr>
                </a:solidFill>
              </a:rPr>
              <a:t>Extraction FIGGO du mois de décembre </a:t>
            </a:r>
          </a:p>
          <a:p>
            <a:pPr marL="800100" lvl="1" indent="-342900">
              <a:buClr>
                <a:srgbClr val="3494BA"/>
              </a:buClr>
              <a:buFont typeface="Wingdings" panose="05000000000000000000" pitchFamily="2" charset="2"/>
              <a:buChar char="§"/>
            </a:pPr>
            <a:r>
              <a:rPr lang="fr-FR" dirty="0" smtClean="0">
                <a:solidFill>
                  <a:prstClr val="black">
                    <a:lumMod val="65000"/>
                    <a:lumOff val="35000"/>
                  </a:prstClr>
                </a:solidFill>
              </a:rPr>
              <a:t>Extraction POPLEE de la base des salariés sur 2019</a:t>
            </a:r>
          </a:p>
          <a:p>
            <a:pPr marL="800100" lvl="1" indent="-342900">
              <a:buClr>
                <a:srgbClr val="3494BA"/>
              </a:buClr>
              <a:buFont typeface="Wingdings" panose="05000000000000000000" pitchFamily="2" charset="2"/>
              <a:buChar char="§"/>
            </a:pPr>
            <a:r>
              <a:rPr lang="fr-FR" dirty="0" smtClean="0">
                <a:solidFill>
                  <a:prstClr val="black">
                    <a:lumMod val="65000"/>
                    <a:lumOff val="35000"/>
                  </a:prstClr>
                </a:solidFill>
              </a:rPr>
              <a:t>Effectif moyen de la période</a:t>
            </a:r>
          </a:p>
          <a:p>
            <a:pPr marL="800100" lvl="1" indent="-342900">
              <a:buClr>
                <a:srgbClr val="3494BA"/>
              </a:buClr>
              <a:buFont typeface="Wingdings" panose="05000000000000000000" pitchFamily="2" charset="2"/>
              <a:buChar char="§"/>
            </a:pPr>
            <a:endParaRPr lang="fr-FR" dirty="0">
              <a:solidFill>
                <a:prstClr val="black">
                  <a:lumMod val="65000"/>
                  <a:lumOff val="35000"/>
                </a:prstClr>
              </a:solidFill>
            </a:endParaRPr>
          </a:p>
          <a:p>
            <a:pPr marL="800100" lvl="1" indent="-342900">
              <a:buClr>
                <a:srgbClr val="3494BA"/>
              </a:buClr>
              <a:buFont typeface="Wingdings" panose="05000000000000000000" pitchFamily="2" charset="2"/>
              <a:buChar char="§"/>
            </a:pPr>
            <a:endParaRPr lang="fr-FR" dirty="0" smtClean="0">
              <a:solidFill>
                <a:prstClr val="black">
                  <a:lumMod val="65000"/>
                  <a:lumOff val="35000"/>
                </a:prstClr>
              </a:solidFill>
            </a:endParaRPr>
          </a:p>
          <a:p>
            <a:pPr>
              <a:buClr>
                <a:srgbClr val="3494BA"/>
              </a:buClr>
            </a:pPr>
            <a:endParaRPr lang="fr-FR" dirty="0">
              <a:solidFill>
                <a:prstClr val="black">
                  <a:lumMod val="65000"/>
                  <a:lumOff val="35000"/>
                </a:prstClr>
              </a:solidFill>
            </a:endParaRPr>
          </a:p>
          <a:p>
            <a:pPr>
              <a:buClr>
                <a:srgbClr val="3494BA"/>
              </a:buClr>
            </a:pPr>
            <a:endParaRPr lang="fr-FR" dirty="0" smtClean="0">
              <a:solidFill>
                <a:prstClr val="black">
                  <a:lumMod val="65000"/>
                  <a:lumOff val="35000"/>
                </a:prstClr>
              </a:solidFill>
            </a:endParaRPr>
          </a:p>
          <a:p>
            <a:pPr>
              <a:buClr>
                <a:srgbClr val="3494BA"/>
              </a:buClr>
            </a:pPr>
            <a:endParaRPr lang="fr-FR" dirty="0">
              <a:solidFill>
                <a:prstClr val="black">
                  <a:lumMod val="65000"/>
                  <a:lumOff val="35000"/>
                </a:prstClr>
              </a:solidFill>
            </a:endParaRPr>
          </a:p>
        </p:txBody>
      </p:sp>
    </p:spTree>
    <p:extLst>
      <p:ext uri="{BB962C8B-B14F-4D97-AF65-F5344CB8AC3E}">
        <p14:creationId xmlns:p14="http://schemas.microsoft.com/office/powerpoint/2010/main" val="19698604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045680" y="304033"/>
            <a:ext cx="4440457" cy="245901"/>
          </a:xfrm>
          <a:prstGeom prst="rect">
            <a:avLst/>
          </a:prstGeom>
          <a:noFill/>
        </p:spPr>
        <p:txBody>
          <a:bodyPr wrap="square" lIns="0" rIns="0" rtlCol="0">
            <a:spAutoFit/>
          </a:bodyPr>
          <a:lstStyle/>
          <a:p>
            <a:pPr defTabSz="429080"/>
            <a:r>
              <a:rPr lang="en-US" sz="998" b="1" dirty="0">
                <a:solidFill>
                  <a:srgbClr val="002060"/>
                </a:solidFill>
                <a:latin typeface="Univers LT Std 45 Light"/>
                <a:cs typeface="Univers LT Std 45 Light"/>
              </a:rPr>
              <a:t>[</a:t>
            </a:r>
            <a:r>
              <a:rPr lang="fr-FR" sz="998" b="1" dirty="0">
                <a:solidFill>
                  <a:srgbClr val="002060"/>
                </a:solidFill>
                <a:latin typeface="Univers LT Std 45 Light"/>
                <a:cs typeface="Univers LT Std 45 Light"/>
              </a:rPr>
              <a:t>Principales observations sur le contrôle interne par processus revus</a:t>
            </a:r>
            <a:r>
              <a:rPr lang="en-US" sz="998" b="1" dirty="0">
                <a:solidFill>
                  <a:srgbClr val="002060"/>
                </a:solidFill>
                <a:latin typeface="Univers LT Std 45 Light"/>
                <a:cs typeface="Univers LT Std 45 Light"/>
              </a:rPr>
              <a:t>]</a:t>
            </a:r>
            <a:endParaRPr lang="en-US" sz="998" b="1" dirty="0">
              <a:solidFill>
                <a:srgbClr val="002060"/>
              </a:solidFill>
              <a:latin typeface="Univers LT Std 45 Light"/>
              <a:cs typeface="Univers LT Std 45 Light"/>
            </a:endParaRPr>
          </a:p>
        </p:txBody>
      </p:sp>
      <p:sp>
        <p:nvSpPr>
          <p:cNvPr id="6" name="Titre 1"/>
          <p:cNvSpPr txBox="1">
            <a:spLocks/>
          </p:cNvSpPr>
          <p:nvPr/>
        </p:nvSpPr>
        <p:spPr>
          <a:xfrm>
            <a:off x="2044581" y="604865"/>
            <a:ext cx="8828238" cy="855450"/>
          </a:xfrm>
          <a:prstGeom prst="rect">
            <a:avLst/>
          </a:prstGeom>
          <a:noFill/>
        </p:spPr>
        <p:txBody>
          <a:bodyPr vert="horz" lIns="0" tIns="0" rIns="0" bIns="0" rtlCol="0" anchor="t" anchorCtr="0">
            <a:noAutofit/>
          </a:bodyPr>
          <a:lstStyle>
            <a:lvl1pPr eaLnBrk="1" hangingPunct="1">
              <a:lnSpc>
                <a:spcPct val="70000"/>
              </a:lnSpc>
              <a:defRPr sz="3998">
                <a:solidFill>
                  <a:srgbClr val="003087"/>
                </a:solidFill>
                <a:latin typeface="KPMG Extralight" panose="020B0303030202040204" pitchFamily="34" charset="0"/>
                <a:cs typeface="KPMG Extralight" panose="020B0303030202040204" pitchFamily="34" charset="0"/>
              </a:defRPr>
            </a:lvl1pPr>
          </a:lstStyle>
          <a:p>
            <a:pPr defTabSz="829544"/>
            <a:r>
              <a:rPr lang="fr-FR" sz="3627" dirty="0"/>
              <a:t>Trésorerie– Contrôles pertinents identifiés</a:t>
            </a:r>
            <a:endParaRPr lang="fr-FR" sz="3627" kern="0" dirty="0"/>
          </a:p>
        </p:txBody>
      </p:sp>
      <p:graphicFrame>
        <p:nvGraphicFramePr>
          <p:cNvPr id="8" name="Group 72"/>
          <p:cNvGraphicFramePr>
            <a:graphicFrameLocks/>
          </p:cNvGraphicFramePr>
          <p:nvPr>
            <p:extLst/>
          </p:nvPr>
        </p:nvGraphicFramePr>
        <p:xfrm>
          <a:off x="1550721" y="1176912"/>
          <a:ext cx="9156241" cy="2410788"/>
        </p:xfrm>
        <a:graphic>
          <a:graphicData uri="http://schemas.openxmlformats.org/drawingml/2006/table">
            <a:tbl>
              <a:tblPr/>
              <a:tblGrid>
                <a:gridCol w="269877"/>
                <a:gridCol w="1453174"/>
                <a:gridCol w="2019696"/>
                <a:gridCol w="816260"/>
                <a:gridCol w="707474"/>
                <a:gridCol w="717439"/>
                <a:gridCol w="598317"/>
                <a:gridCol w="65724"/>
                <a:gridCol w="775638"/>
                <a:gridCol w="1732642"/>
              </a:tblGrid>
              <a:tr h="222405">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r>
                        <a:rPr kumimoji="0" lang="fr-FR" sz="800" b="1" i="0" u="none" strike="noStrike" kern="1200" cap="none" normalizeH="0" baseline="0" dirty="0" smtClean="0">
                          <a:ln>
                            <a:noFill/>
                          </a:ln>
                          <a:solidFill>
                            <a:schemeClr val="bg1"/>
                          </a:solidFill>
                          <a:effectLst/>
                          <a:latin typeface="Univers 45 Light" pitchFamily="2" charset="0"/>
                          <a:ea typeface="+mn-ea"/>
                          <a:cs typeface="+mn-cs"/>
                        </a:rPr>
                        <a:t>#</a:t>
                      </a: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r>
                        <a:rPr kumimoji="0" lang="fr-FR" sz="800" b="1" i="0" u="none" strike="noStrike" kern="1200" cap="none" normalizeH="0" baseline="0" dirty="0" smtClean="0">
                          <a:ln>
                            <a:noFill/>
                          </a:ln>
                          <a:solidFill>
                            <a:schemeClr val="bg1"/>
                          </a:solidFill>
                          <a:effectLst/>
                          <a:latin typeface="Univers 45 Light" pitchFamily="2" charset="0"/>
                          <a:ea typeface="+mn-ea"/>
                          <a:cs typeface="+mn-cs"/>
                        </a:rPr>
                        <a:t>Risque couvert</a:t>
                      </a: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r>
                        <a:rPr kumimoji="0" lang="fr-FR" sz="800" b="1" i="0" u="none" strike="noStrike" kern="1200" cap="none" normalizeH="0" baseline="0" dirty="0" smtClean="0">
                          <a:ln>
                            <a:noFill/>
                          </a:ln>
                          <a:solidFill>
                            <a:schemeClr val="bg1"/>
                          </a:solidFill>
                          <a:effectLst/>
                          <a:latin typeface="Univers 45 Light" pitchFamily="2" charset="0"/>
                          <a:ea typeface="+mn-ea"/>
                          <a:cs typeface="+mn-cs"/>
                        </a:rPr>
                        <a:t>Description du contrôle</a:t>
                      </a: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r>
                        <a:rPr kumimoji="0" lang="fr-FR" sz="800" b="1" i="0" u="none" strike="noStrike" kern="1200" cap="none" normalizeH="0" baseline="0" dirty="0" smtClean="0">
                          <a:ln>
                            <a:noFill/>
                          </a:ln>
                          <a:solidFill>
                            <a:schemeClr val="bg1"/>
                          </a:solidFill>
                          <a:effectLst/>
                          <a:latin typeface="Univers 45 Light" pitchFamily="2" charset="0"/>
                          <a:ea typeface="+mn-ea"/>
                          <a:cs typeface="+mn-cs"/>
                        </a:rPr>
                        <a:t>Responsable</a:t>
                      </a: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r>
                        <a:rPr kumimoji="0" lang="fr-FR" sz="800" b="1" i="0" u="none" strike="noStrike" kern="1200" cap="none" normalizeH="0" baseline="0" dirty="0" smtClean="0">
                          <a:ln>
                            <a:noFill/>
                          </a:ln>
                          <a:solidFill>
                            <a:schemeClr val="bg1"/>
                          </a:solidFill>
                          <a:effectLst/>
                          <a:latin typeface="Univers 45 Light" pitchFamily="2" charset="0"/>
                          <a:ea typeface="+mn-ea"/>
                          <a:cs typeface="+mn-cs"/>
                        </a:rPr>
                        <a:t>Nature du contrôle</a:t>
                      </a: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rowSpan="2">
                  <a:txBody>
                    <a:bodyPr/>
                    <a:lstStyle/>
                    <a:p>
                      <a:pPr marL="0" marR="0" lvl="0" indent="0" algn="ctr" defTabSz="914400" rtl="0" eaLnBrk="1" fontAlgn="base" latinLnBrk="0" hangingPunct="1">
                        <a:lnSpc>
                          <a:spcPct val="100000"/>
                        </a:lnSpc>
                        <a:spcBef>
                          <a:spcPct val="40000"/>
                        </a:spcBef>
                        <a:spcAft>
                          <a:spcPct val="0"/>
                        </a:spcAft>
                        <a:buClrTx/>
                        <a:buSzTx/>
                        <a:buFontTx/>
                        <a:buNone/>
                        <a:tabLst/>
                      </a:pPr>
                      <a:r>
                        <a:rPr kumimoji="0" lang="fr-FR" sz="800" b="1" i="0" u="none" strike="noStrike" kern="1200" cap="none" normalizeH="0" baseline="0" dirty="0" smtClean="0">
                          <a:ln>
                            <a:noFill/>
                          </a:ln>
                          <a:solidFill>
                            <a:schemeClr val="bg1"/>
                          </a:solidFill>
                          <a:effectLst/>
                          <a:latin typeface="Univers 45 Light" pitchFamily="2" charset="0"/>
                          <a:ea typeface="+mn-ea"/>
                          <a:cs typeface="+mn-cs"/>
                        </a:rPr>
                        <a:t>Fréquence</a:t>
                      </a:r>
                    </a:p>
                  </a:txBody>
                  <a:tcPr marL="86409" marR="86409" marT="44933" marB="44933"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gridSpan="3">
                  <a:txBody>
                    <a:bodyPr/>
                    <a:lstStyle/>
                    <a:p>
                      <a:pPr marL="0" marR="0" lvl="0" indent="0" algn="ctr" defTabSz="762000" rtl="0" eaLnBrk="1" fontAlgn="base" latinLnBrk="0" hangingPunct="1">
                        <a:lnSpc>
                          <a:spcPct val="100000"/>
                        </a:lnSpc>
                        <a:spcBef>
                          <a:spcPts val="200"/>
                        </a:spcBef>
                        <a:spcAft>
                          <a:spcPts val="200"/>
                        </a:spcAft>
                        <a:buClrTx/>
                        <a:buSzTx/>
                        <a:buFontTx/>
                        <a:buNone/>
                        <a:tabLst/>
                        <a:defRPr/>
                      </a:pPr>
                      <a:r>
                        <a:rPr kumimoji="0" lang="fr-FR" sz="800" b="1" i="0" u="none" strike="noStrike" kern="1200" cap="none" spc="0" normalizeH="0" baseline="0" noProof="0" dirty="0" smtClean="0">
                          <a:ln>
                            <a:noFill/>
                          </a:ln>
                          <a:solidFill>
                            <a:srgbClr val="FFFFFF"/>
                          </a:solidFill>
                          <a:effectLst/>
                          <a:uLnTx/>
                          <a:uFillTx/>
                          <a:latin typeface="+mn-lt"/>
                          <a:ea typeface="+mn-ea"/>
                          <a:cs typeface="+mn-cs"/>
                        </a:rPr>
                        <a:t>Résultat du test</a:t>
                      </a:r>
                    </a:p>
                  </a:txBody>
                  <a:tcPr marL="48988" marR="48988" marT="48988" marB="48988"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hMerge="1">
                  <a:txBody>
                    <a:bodyPr/>
                    <a:lstStyle/>
                    <a:p>
                      <a:endParaRPr lang="fr-FR"/>
                    </a:p>
                  </a:txBody>
                  <a:tcPr/>
                </a:tc>
                <a:tc hMerge="1">
                  <a:txBody>
                    <a:bodyPr/>
                    <a:lstStyle/>
                    <a:p>
                      <a:endParaRPr lang="fr-FR"/>
                    </a:p>
                  </a:txBody>
                  <a:tcPr/>
                </a:tc>
                <a:tc rowSpan="2">
                  <a:txBody>
                    <a:bodyPr/>
                    <a:lstStyle/>
                    <a:p>
                      <a:pPr marL="0" marR="0" lvl="0" indent="0" algn="ctr" defTabSz="762000" rtl="0" eaLnBrk="1" fontAlgn="base" latinLnBrk="0" hangingPunct="1">
                        <a:lnSpc>
                          <a:spcPct val="100000"/>
                        </a:lnSpc>
                        <a:spcBef>
                          <a:spcPts val="200"/>
                        </a:spcBef>
                        <a:spcAft>
                          <a:spcPts val="200"/>
                        </a:spcAft>
                        <a:buClrTx/>
                        <a:buSzTx/>
                        <a:buFontTx/>
                        <a:buNone/>
                        <a:tabLst/>
                        <a:defRPr/>
                      </a:pPr>
                      <a:r>
                        <a:rPr kumimoji="0" lang="fr-FR" sz="800" b="1" i="0" u="none" strike="noStrike" kern="1200" cap="none" spc="0" normalizeH="0" baseline="0" noProof="0" dirty="0" smtClean="0">
                          <a:ln>
                            <a:noFill/>
                          </a:ln>
                          <a:solidFill>
                            <a:srgbClr val="FFFFFF"/>
                          </a:solidFill>
                          <a:effectLst/>
                          <a:uLnTx/>
                          <a:uFillTx/>
                          <a:latin typeface="+mn-lt"/>
                          <a:ea typeface="+mn-ea"/>
                          <a:cs typeface="+mn-cs"/>
                        </a:rPr>
                        <a:t>Commentaire</a:t>
                      </a:r>
                    </a:p>
                  </a:txBody>
                  <a:tcPr marL="48988" marR="48988" marT="48988" marB="48988"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r>
              <a:tr h="471263">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marL="0" marR="0" lvl="0" indent="0" algn="ctr" defTabSz="914400" rtl="0" eaLnBrk="1" fontAlgn="auto" latinLnBrk="0" hangingPunct="1">
                        <a:lnSpc>
                          <a:spcPct val="100000"/>
                        </a:lnSpc>
                        <a:spcBef>
                          <a:spcPts val="200"/>
                        </a:spcBef>
                        <a:spcAft>
                          <a:spcPts val="200"/>
                        </a:spcAft>
                        <a:buClrTx/>
                        <a:buSzTx/>
                        <a:buFontTx/>
                        <a:buNone/>
                        <a:tabLst/>
                        <a:defRPr/>
                      </a:pPr>
                      <a:r>
                        <a:rPr kumimoji="0" lang="fr-FR" sz="800" b="1" i="0" u="none" strike="noStrike" kern="1200" cap="none" spc="0" normalizeH="0" baseline="0" noProof="0" dirty="0" smtClean="0">
                          <a:ln>
                            <a:noFill/>
                          </a:ln>
                          <a:solidFill>
                            <a:srgbClr val="FFFFFF"/>
                          </a:solidFill>
                          <a:effectLst/>
                          <a:uLnTx/>
                          <a:uFillTx/>
                          <a:latin typeface="+mn-lt"/>
                          <a:ea typeface="+mn-ea"/>
                          <a:cs typeface="+mn-cs"/>
                        </a:rPr>
                        <a:t>Conception et application</a:t>
                      </a:r>
                      <a:endParaRPr kumimoji="0" lang="fr-FR" sz="800" b="1" i="0" u="none" strike="noStrike" cap="none" normalizeH="0" baseline="30000" dirty="0" smtClean="0">
                        <a:ln>
                          <a:noFill/>
                        </a:ln>
                        <a:solidFill>
                          <a:schemeClr val="bg1"/>
                        </a:solidFill>
                        <a:effectLst/>
                        <a:latin typeface="+mn-lt"/>
                        <a:cs typeface="Arial" pitchFamily="34" charset="0"/>
                      </a:endParaRPr>
                    </a:p>
                  </a:txBody>
                  <a:tcPr marL="16329" marR="16329" marT="48988" marB="48988"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gridSpan="2">
                  <a:txBody>
                    <a:bodyPr/>
                    <a:lstStyle/>
                    <a:p>
                      <a:pPr marL="0" marR="0" lvl="0" indent="0" algn="ctr" defTabSz="914400" rtl="0" eaLnBrk="1" fontAlgn="auto" latinLnBrk="0" hangingPunct="1">
                        <a:lnSpc>
                          <a:spcPct val="100000"/>
                        </a:lnSpc>
                        <a:spcBef>
                          <a:spcPts val="200"/>
                        </a:spcBef>
                        <a:spcAft>
                          <a:spcPts val="200"/>
                        </a:spcAft>
                        <a:buClrTx/>
                        <a:buSzTx/>
                        <a:buFontTx/>
                        <a:buNone/>
                        <a:tabLst/>
                        <a:defRPr/>
                      </a:pPr>
                      <a:r>
                        <a:rPr kumimoji="0" lang="fr-FR" sz="800" b="1" i="0" u="none" strike="noStrike" kern="1200" cap="none" spc="0" normalizeH="0" baseline="0" noProof="0" dirty="0" smtClean="0">
                          <a:ln>
                            <a:noFill/>
                          </a:ln>
                          <a:solidFill>
                            <a:srgbClr val="FFFFFF"/>
                          </a:solidFill>
                          <a:effectLst/>
                          <a:uLnTx/>
                          <a:uFillTx/>
                          <a:latin typeface="+mn-lt"/>
                          <a:ea typeface="+mn-ea"/>
                          <a:cs typeface="+mn-cs"/>
                        </a:rPr>
                        <a:t>Efficacité</a:t>
                      </a:r>
                      <a:endParaRPr kumimoji="0" lang="fr-FR" sz="800" b="0" i="0" u="none" strike="noStrike" cap="none" normalizeH="0" baseline="30000" dirty="0" smtClean="0">
                        <a:ln>
                          <a:noFill/>
                        </a:ln>
                        <a:solidFill>
                          <a:schemeClr val="bg1"/>
                        </a:solidFill>
                        <a:effectLst/>
                        <a:latin typeface="+mn-lt"/>
                        <a:cs typeface="Arial" pitchFamily="34" charset="0"/>
                      </a:endParaRPr>
                    </a:p>
                  </a:txBody>
                  <a:tcPr marL="16329" marR="16329" marT="48988" marB="48988"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c hMerge="1">
                  <a:txBody>
                    <a:bodyPr/>
                    <a:lstStyle/>
                    <a:p>
                      <a:endParaRPr lang="fr-FR"/>
                    </a:p>
                  </a:txBody>
                  <a:tcPr/>
                </a:tc>
                <a:tc vMerge="1">
                  <a:txBody>
                    <a:bodyPr/>
                    <a:lstStyle/>
                    <a:p>
                      <a:pPr marL="0" marR="0" lvl="0" indent="0" algn="ctr" defTabSz="914400" rtl="0" eaLnBrk="1" fontAlgn="auto" latinLnBrk="0" hangingPunct="1">
                        <a:lnSpc>
                          <a:spcPct val="100000"/>
                        </a:lnSpc>
                        <a:spcBef>
                          <a:spcPts val="200"/>
                        </a:spcBef>
                        <a:spcAft>
                          <a:spcPts val="200"/>
                        </a:spcAft>
                        <a:buClrTx/>
                        <a:buSzTx/>
                        <a:buFontTx/>
                        <a:buNone/>
                        <a:tabLst/>
                        <a:defRPr/>
                      </a:pPr>
                      <a:endParaRPr kumimoji="0" lang="fr-FR" sz="900" b="0" i="0" u="none" strike="noStrike" cap="none" normalizeH="0" baseline="30000" dirty="0" smtClean="0">
                        <a:ln>
                          <a:noFill/>
                        </a:ln>
                        <a:solidFill>
                          <a:schemeClr val="bg1"/>
                        </a:solidFill>
                        <a:effectLst/>
                        <a:latin typeface="Univers for KPMG" panose="020B0603020202020204" pitchFamily="34" charset="0"/>
                        <a:cs typeface="Arial" pitchFamily="34" charset="0"/>
                      </a:endParaRPr>
                    </a:p>
                  </a:txBody>
                  <a:tcPr marL="18000" marR="18000" marT="54000" marB="5400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0091DA"/>
                    </a:solidFill>
                  </a:tcPr>
                </a:tc>
              </a:tr>
              <a:tr h="429280">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R1</a:t>
                      </a:r>
                    </a:p>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C1</a:t>
                      </a:r>
                    </a:p>
                  </a:txBody>
                  <a:tcPr marL="40324" marR="40324"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nSpc>
                          <a:spcPct val="115000"/>
                        </a:lnSpc>
                        <a:spcBef>
                          <a:spcPts val="0"/>
                        </a:spcBef>
                        <a:spcAft>
                          <a:spcPts val="0"/>
                        </a:spcAft>
                      </a:pPr>
                      <a:endParaRPr lang="fr-FR" sz="800" b="0" baseline="0" dirty="0" smtClean="0">
                        <a:solidFill>
                          <a:srgbClr val="FF0000"/>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Trésorerie</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Manuel</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Récurrent </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95000"/>
                      </a:schemeClr>
                    </a:solidFill>
                  </a:tcPr>
                </a:tc>
                <a:tc gridSpan="2">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95000"/>
                      </a:schemeClr>
                    </a:solidFill>
                  </a:tcPr>
                </a:tc>
                <a:tc hMerge="1">
                  <a:txBody>
                    <a:bodyPr/>
                    <a:lstStyle/>
                    <a:p>
                      <a:endParaRPr lang="fr-FR"/>
                    </a:p>
                  </a:txBody>
                  <a:tcPr/>
                </a:tc>
                <a:tc>
                  <a:txBody>
                    <a:bodyPr/>
                    <a:lstStyle/>
                    <a:p>
                      <a:pPr marL="0" indent="0">
                        <a:lnSpc>
                          <a:spcPct val="115000"/>
                        </a:lnSpc>
                        <a:spcBef>
                          <a:spcPts val="0"/>
                        </a:spcBef>
                        <a:spcAft>
                          <a:spcPts val="0"/>
                        </a:spcAft>
                        <a:buFontTx/>
                        <a:buNone/>
                      </a:pPr>
                      <a:endPar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r>
              <a:tr h="429280">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R2</a:t>
                      </a:r>
                    </a:p>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C2</a:t>
                      </a:r>
                    </a:p>
                  </a:txBody>
                  <a:tcPr marL="40324" marR="40324"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nSpc>
                          <a:spcPct val="115000"/>
                        </a:lnSpc>
                        <a:spcBef>
                          <a:spcPts val="0"/>
                        </a:spcBef>
                        <a:spcAft>
                          <a:spcPts val="0"/>
                        </a:spcAft>
                      </a:pPr>
                      <a:endPar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Contrôle de gestion</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effectLst/>
                          <a:latin typeface="Univers 45 Light" pitchFamily="2" charset="0"/>
                          <a:ea typeface="Calibri" panose="020F0502020204030204" pitchFamily="34" charset="0"/>
                          <a:cs typeface="Times New Roman" panose="02020603050405020304" pitchFamily="18" charset="0"/>
                        </a:rPr>
                        <a:t>Manuel</a:t>
                      </a: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effectLst/>
                          <a:latin typeface="Univers 45 Light" pitchFamily="2" charset="0"/>
                          <a:ea typeface="Calibri" panose="020F0502020204030204" pitchFamily="34" charset="0"/>
                          <a:cs typeface="Times New Roman" panose="02020603050405020304" pitchFamily="18" charset="0"/>
                        </a:rPr>
                        <a:t>Récurrent </a:t>
                      </a: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95000"/>
                      </a:schemeClr>
                    </a:solidFill>
                  </a:tcPr>
                </a:tc>
                <a:tc gridSpan="2">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95000"/>
                      </a:schemeClr>
                    </a:solidFill>
                  </a:tcPr>
                </a:tc>
                <a:tc hMerge="1">
                  <a:txBody>
                    <a:bodyPr/>
                    <a:lstStyle/>
                    <a:p>
                      <a:endParaRPr lang="fr-FR"/>
                    </a:p>
                  </a:txBody>
                  <a:tcPr/>
                </a:tc>
                <a:tc>
                  <a:txBody>
                    <a:bodyPr/>
                    <a:lstStyle/>
                    <a:p>
                      <a:pPr algn="ctr">
                        <a:lnSpc>
                          <a:spcPct val="115000"/>
                        </a:lnSpc>
                        <a:spcBef>
                          <a:spcPts val="0"/>
                        </a:spcBef>
                        <a:spcAft>
                          <a:spcPts val="0"/>
                        </a:spcAft>
                      </a:pP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r>
              <a:tr h="429280">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R3</a:t>
                      </a:r>
                    </a:p>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C3</a:t>
                      </a:r>
                    </a:p>
                  </a:txBody>
                  <a:tcPr marL="40324" marR="40324"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p>
                      <a:pPr>
                        <a:lnSpc>
                          <a:spcPct val="115000"/>
                        </a:lnSpc>
                        <a:spcBef>
                          <a:spcPts val="0"/>
                        </a:spcBef>
                        <a:spcAft>
                          <a:spcPts val="0"/>
                        </a:spcAft>
                      </a:pPr>
                      <a:endParaRPr lang="fr-FR" sz="800" b="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nSpc>
                          <a:spcPct val="115000"/>
                        </a:lnSpc>
                        <a:spcBef>
                          <a:spcPts val="0"/>
                        </a:spcBef>
                        <a:spcAft>
                          <a:spcPts val="0"/>
                        </a:spcAft>
                      </a:pPr>
                      <a:endParaRPr lang="fr-FR" sz="800" b="0" baseline="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Contrôle</a:t>
                      </a:r>
                      <a:r>
                        <a:rPr lang="fr-FR" sz="800" baseline="0" dirty="0" smtClean="0">
                          <a:effectLst/>
                          <a:latin typeface="Univers 45 Light" pitchFamily="2" charset="0"/>
                          <a:ea typeface="Calibri" panose="020F0502020204030204" pitchFamily="34" charset="0"/>
                          <a:cs typeface="Times New Roman" panose="02020603050405020304" pitchFamily="18" charset="0"/>
                        </a:rPr>
                        <a:t> de gestion</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Manuel</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Récurrent</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95000"/>
                      </a:schemeClr>
                    </a:solidFill>
                  </a:tcPr>
                </a:tc>
                <a:tc gridSpan="2">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95000"/>
                      </a:schemeClr>
                    </a:solidFill>
                  </a:tcPr>
                </a:tc>
                <a:tc hMerge="1">
                  <a:txBody>
                    <a:bodyPr/>
                    <a:lstStyle/>
                    <a:p>
                      <a:endParaRPr lang="fr-FR"/>
                    </a:p>
                  </a:txBody>
                  <a:tcPr/>
                </a:tc>
                <a:tc>
                  <a:txBody>
                    <a:bodyPr/>
                    <a:lstStyle/>
                    <a:p>
                      <a:pPr algn="l">
                        <a:lnSpc>
                          <a:spcPct val="115000"/>
                        </a:lnSpc>
                        <a:spcBef>
                          <a:spcPts val="0"/>
                        </a:spcBef>
                        <a:spcAft>
                          <a:spcPts val="0"/>
                        </a:spcAft>
                      </a:pP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noFill/>
                  </a:tcPr>
                </a:tc>
              </a:tr>
              <a:tr h="429280">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R4</a:t>
                      </a:r>
                      <a:endParaRPr lang="fr-FR" sz="800" dirty="0" smtClean="0">
                        <a:effectLst/>
                        <a:latin typeface="Univers 45 Light" pitchFamily="2" charset="0"/>
                        <a:ea typeface="Calibri" panose="020F0502020204030204" pitchFamily="34" charset="0"/>
                        <a:cs typeface="Times New Roman" panose="02020603050405020304" pitchFamily="18" charset="0"/>
                      </a:endParaRPr>
                    </a:p>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C4</a:t>
                      </a:r>
                      <a:endParaRPr lang="fr-FR" sz="800" dirty="0" smtClean="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6350" cap="flat" cmpd="sng" algn="ctr">
                      <a:solidFill>
                        <a:srgbClr val="0091DA"/>
                      </a:solidFill>
                      <a:prstDash val="solid"/>
                      <a:round/>
                      <a:headEnd type="none" w="med" len="med"/>
                      <a:tailEnd type="none" w="med" len="med"/>
                    </a:lnB>
                    <a:lnTlToBr>
                      <a:noFill/>
                    </a:lnTlToBr>
                    <a:lnBlToTr>
                      <a:noFill/>
                    </a:lnBlToTr>
                    <a:noFill/>
                  </a:tcPr>
                </a:tc>
                <a:tc>
                  <a:txBody>
                    <a:bodyPr/>
                    <a:lstStyle/>
                    <a:p>
                      <a:pPr>
                        <a:lnSpc>
                          <a:spcPct val="115000"/>
                        </a:lnSpc>
                        <a:spcBef>
                          <a:spcPts val="0"/>
                        </a:spcBef>
                        <a:spcAft>
                          <a:spcPts val="0"/>
                        </a:spcAft>
                      </a:pPr>
                      <a:endParaRPr lang="fr-FR" sz="800" dirty="0" smtClean="0">
                        <a:effectLst/>
                        <a:latin typeface="Univers 45 Light" pitchFamily="2" charset="0"/>
                        <a:ea typeface="Calibri" panose="020F0502020204030204" pitchFamily="34" charset="0"/>
                        <a:cs typeface="Times New Roman" panose="02020603050405020304" pitchFamily="18" charset="0"/>
                      </a:endParaRPr>
                    </a:p>
                    <a:p>
                      <a:pPr>
                        <a:lnSpc>
                          <a:spcPct val="115000"/>
                        </a:lnSpc>
                        <a:spcBef>
                          <a:spcPts val="0"/>
                        </a:spcBef>
                        <a:spcAft>
                          <a:spcPts val="0"/>
                        </a:spcAft>
                      </a:pPr>
                      <a:endParaRPr lang="fr-FR" sz="800" dirty="0" smtClean="0">
                        <a:effectLst/>
                        <a:latin typeface="Univers 45 Light" pitchFamily="2" charset="0"/>
                        <a:ea typeface="Calibri" panose="020F0502020204030204" pitchFamily="34" charset="0"/>
                        <a:cs typeface="Times New Roman" panose="02020603050405020304" pitchFamily="18" charset="0"/>
                      </a:endParaRPr>
                    </a:p>
                    <a:p>
                      <a:pPr>
                        <a:lnSpc>
                          <a:spcPct val="115000"/>
                        </a:lnSpc>
                        <a:spcBef>
                          <a:spcPts val="0"/>
                        </a:spcBef>
                        <a:spcAft>
                          <a:spcPts val="0"/>
                        </a:spcAft>
                      </a:pPr>
                      <a:endParaRPr lang="fr-FR" sz="800" dirty="0" smtClean="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6350" cap="flat" cmpd="sng" algn="ctr">
                      <a:solidFill>
                        <a:srgbClr val="0091DA"/>
                      </a:solidFill>
                      <a:prstDash val="solid"/>
                      <a:round/>
                      <a:headEnd type="none" w="med" len="med"/>
                      <a:tailEnd type="none" w="med" len="med"/>
                    </a:lnB>
                    <a:lnTlToBr>
                      <a:noFill/>
                    </a:lnTlToBr>
                    <a:lnBlToTr>
                      <a:noFill/>
                    </a:lnBlToTr>
                    <a:noFill/>
                  </a:tcPr>
                </a:tc>
                <a:tc>
                  <a:txBody>
                    <a:bodyPr/>
                    <a:lstStyle/>
                    <a:p>
                      <a:pPr>
                        <a:lnSpc>
                          <a:spcPct val="115000"/>
                        </a:lnSpc>
                        <a:spcBef>
                          <a:spcPts val="0"/>
                        </a:spcBef>
                        <a:spcAft>
                          <a:spcPts val="0"/>
                        </a:spcAft>
                      </a:pP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6350" cap="flat" cmpd="sng" algn="ctr">
                      <a:solidFill>
                        <a:srgbClr val="0091DA"/>
                      </a:solidFill>
                      <a:prstDash val="solid"/>
                      <a:round/>
                      <a:headEnd type="none" w="med" len="med"/>
                      <a:tailEnd type="none" w="med" len="med"/>
                    </a:lnB>
                    <a:lnTlToBr>
                      <a:noFill/>
                    </a:lnTlToBr>
                    <a:lnBlToTr>
                      <a:noFill/>
                    </a:lnBlToTr>
                    <a:no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effectLst/>
                          <a:latin typeface="Univers 45 Light" pitchFamily="2" charset="0"/>
                          <a:ea typeface="Calibri" panose="020F0502020204030204" pitchFamily="34" charset="0"/>
                          <a:cs typeface="Times New Roman" panose="02020603050405020304" pitchFamily="18" charset="0"/>
                        </a:rPr>
                        <a:t>Contrôle de gestion</a:t>
                      </a:r>
                      <a:endParaRPr lang="fr-FR" sz="800" dirty="0" smtClean="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6350" cap="flat" cmpd="sng" algn="ctr">
                      <a:solidFill>
                        <a:srgbClr val="0091DA"/>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r>
                        <a:rPr lang="fr-FR" sz="800" dirty="0" smtClean="0">
                          <a:effectLst/>
                          <a:latin typeface="Univers 45 Light" pitchFamily="2" charset="0"/>
                          <a:ea typeface="Calibri" panose="020F0502020204030204" pitchFamily="34" charset="0"/>
                          <a:cs typeface="Times New Roman" panose="02020603050405020304" pitchFamily="18" charset="0"/>
                        </a:rPr>
                        <a:t>Manuel</a:t>
                      </a:r>
                      <a:endParaRPr lang="fr-FR" sz="800" dirty="0">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6350" cap="flat" cmpd="sng" algn="ctr">
                      <a:solidFill>
                        <a:srgbClr val="0091DA"/>
                      </a:solidFill>
                      <a:prstDash val="solid"/>
                      <a:round/>
                      <a:headEnd type="none" w="med" len="med"/>
                      <a:tailEnd type="none" w="med" len="med"/>
                    </a:lnB>
                    <a:lnTlToBr>
                      <a:noFill/>
                    </a:lnTlToBr>
                    <a:lnBlToTr>
                      <a:noFill/>
                    </a:lnBlToTr>
                    <a:noFill/>
                  </a:tcPr>
                </a:tc>
                <a:tc>
                  <a:txBody>
                    <a:bodyPr/>
                    <a:lstStyle/>
                    <a:p>
                      <a:pPr algn="ctr">
                        <a:lnSpc>
                          <a:spcPct val="115000"/>
                        </a:lnSpc>
                        <a:spcBef>
                          <a:spcPts val="0"/>
                        </a:spcBef>
                        <a:spcAft>
                          <a:spcPts val="0"/>
                        </a:spcAft>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Mensuel</a:t>
                      </a:r>
                      <a:endParaRPr lang="fr-FR" sz="800" dirty="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6350" cap="flat" cmpd="sng" algn="ctr">
                      <a:solidFill>
                        <a:srgbClr val="0091DA"/>
                      </a:solidFill>
                      <a:prstDash val="solid"/>
                      <a:round/>
                      <a:headEnd type="none" w="med" len="med"/>
                      <a:tailEnd type="none" w="med" len="med"/>
                    </a:lnB>
                    <a:lnTlToBr>
                      <a:noFill/>
                    </a:lnTlToBr>
                    <a:lnBlToTr>
                      <a:noFill/>
                    </a:lnBlToTr>
                    <a:noFill/>
                  </a:tcPr>
                </a:tc>
                <a:tc gridSpan="2">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N/A</a:t>
                      </a:r>
                      <a:endParaRPr lang="fr-FR" sz="800" dirty="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6350" cap="flat" cmpd="sng" algn="ctr">
                      <a:solidFill>
                        <a:srgbClr val="0091DA"/>
                      </a:solidFill>
                      <a:prstDash val="solid"/>
                      <a:round/>
                      <a:headEnd type="none" w="med" len="med"/>
                      <a:tailEnd type="none" w="med" len="med"/>
                    </a:lnB>
                    <a:lnTlToBr>
                      <a:noFill/>
                    </a:lnTlToBr>
                    <a:lnBlToTr>
                      <a:noFill/>
                    </a:lnBlToTr>
                    <a:solidFill>
                      <a:schemeClr val="bg1">
                        <a:lumMod val="95000"/>
                      </a:schemeClr>
                    </a:solidFill>
                  </a:tcPr>
                </a:tc>
                <a:tc hMerge="1">
                  <a:txBody>
                    <a:bodyPr/>
                    <a:lstStyle/>
                    <a:p>
                      <a:endParaRPr lang="fr-FR"/>
                    </a:p>
                  </a:txBody>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r>
                        <a:rPr lang="fr-FR" sz="800" dirty="0" smtClean="0">
                          <a:solidFill>
                            <a:schemeClr val="tx1"/>
                          </a:solidFill>
                          <a:effectLst/>
                          <a:latin typeface="Univers 45 Light" pitchFamily="2" charset="0"/>
                          <a:ea typeface="Calibri" panose="020F0502020204030204" pitchFamily="34" charset="0"/>
                          <a:cs typeface="Times New Roman" panose="02020603050405020304" pitchFamily="18" charset="0"/>
                        </a:rPr>
                        <a:t>N/A</a:t>
                      </a:r>
                      <a:endParaRPr lang="fr-FR" sz="800" dirty="0">
                        <a:solidFill>
                          <a:schemeClr val="tx1"/>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6350" cap="flat" cmpd="sng" algn="ctr">
                      <a:solidFill>
                        <a:srgbClr val="0091DA"/>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eaLnBrk="1" fontAlgn="auto" latinLnBrk="0" hangingPunct="1">
                        <a:lnSpc>
                          <a:spcPct val="115000"/>
                        </a:lnSpc>
                        <a:spcBef>
                          <a:spcPts val="0"/>
                        </a:spcBef>
                        <a:spcAft>
                          <a:spcPts val="0"/>
                        </a:spcAft>
                        <a:buClrTx/>
                        <a:buSzTx/>
                        <a:buFontTx/>
                        <a:buNone/>
                        <a:tabLst/>
                        <a:defRPr/>
                      </a:pPr>
                      <a:endParaRPr lang="fr-FR" sz="800" b="1" dirty="0" smtClean="0">
                        <a:solidFill>
                          <a:srgbClr val="FF0000"/>
                        </a:solidFill>
                        <a:effectLst/>
                        <a:latin typeface="Univers 45 Light" pitchFamily="2" charset="0"/>
                        <a:ea typeface="Calibri" panose="020F0502020204030204" pitchFamily="34" charset="0"/>
                        <a:cs typeface="Times New Roman" panose="02020603050405020304" pitchFamily="18" charset="0"/>
                      </a:endParaRPr>
                    </a:p>
                  </a:txBody>
                  <a:tcPr marL="40324" marR="4032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6350" cap="flat" cmpd="sng" algn="ctr">
                      <a:solidFill>
                        <a:srgbClr val="0091DA"/>
                      </a:solidFill>
                      <a:prstDash val="solid"/>
                      <a:round/>
                      <a:headEnd type="none" w="med" len="med"/>
                      <a:tailEnd type="none" w="med" len="med"/>
                    </a:lnB>
                    <a:lnTlToBr>
                      <a:noFill/>
                    </a:lnTlToBr>
                    <a:lnBlToTr>
                      <a:noFill/>
                    </a:lnBlToTr>
                    <a:noFill/>
                  </a:tcPr>
                </a:tc>
              </a:tr>
            </a:tbl>
          </a:graphicData>
        </a:graphic>
      </p:graphicFrame>
      <p:pic>
        <p:nvPicPr>
          <p:cNvPr id="9" name="Image 8"/>
          <p:cNvPicPr>
            <a:picLocks noChangeAspect="1"/>
          </p:cNvPicPr>
          <p:nvPr/>
        </p:nvPicPr>
        <p:blipFill>
          <a:blip r:embed="rId3"/>
          <a:stretch>
            <a:fillRect/>
          </a:stretch>
        </p:blipFill>
        <p:spPr>
          <a:xfrm>
            <a:off x="9556470" y="6366621"/>
            <a:ext cx="706060" cy="257458"/>
          </a:xfrm>
          <a:prstGeom prst="rect">
            <a:avLst/>
          </a:prstGeom>
        </p:spPr>
      </p:pic>
      <p:sp>
        <p:nvSpPr>
          <p:cNvPr id="2" name="ZoneTexte 1"/>
          <p:cNvSpPr txBox="1"/>
          <p:nvPr/>
        </p:nvSpPr>
        <p:spPr>
          <a:xfrm>
            <a:off x="1868656" y="3264343"/>
            <a:ext cx="8518015" cy="2997295"/>
          </a:xfrm>
          <a:prstGeom prst="rect">
            <a:avLst/>
          </a:prstGeom>
          <a:noFill/>
        </p:spPr>
        <p:txBody>
          <a:bodyPr wrap="square" rtlCol="0">
            <a:spAutoFit/>
          </a:bodyPr>
          <a:lstStyle/>
          <a:p>
            <a:pPr algn="just"/>
            <a:endParaRPr lang="fr-FR" sz="1452" dirty="0">
              <a:solidFill>
                <a:srgbClr val="FF0000"/>
              </a:solidFill>
            </a:endParaRPr>
          </a:p>
          <a:p>
            <a:pPr algn="just"/>
            <a:endParaRPr lang="fr-FR" sz="1452" dirty="0">
              <a:solidFill>
                <a:srgbClr val="FF0000"/>
              </a:solidFill>
            </a:endParaRPr>
          </a:p>
          <a:p>
            <a:pPr algn="just"/>
            <a:r>
              <a:rPr lang="fr-FR" sz="1452" dirty="0">
                <a:solidFill>
                  <a:srgbClr val="FF0000"/>
                </a:solidFill>
              </a:rPr>
              <a:t>Axes d’améliorations :</a:t>
            </a:r>
          </a:p>
          <a:p>
            <a:pPr marL="311079" indent="-311079" algn="just">
              <a:buFont typeface="Wingdings" panose="05000000000000000000" pitchFamily="2" charset="2"/>
              <a:buChar char="§"/>
            </a:pPr>
            <a:r>
              <a:rPr lang="fr-FR" sz="1452" dirty="0">
                <a:solidFill>
                  <a:srgbClr val="FF0000"/>
                </a:solidFill>
              </a:rPr>
              <a:t>Actuellement les rapprochements de banque ne sont pas réalisés tous les mois, de plus ces derniers sont réalisés sous Excel et ils n’y a pas d’ETBAC pour la remonté des relevés. Ces divers éléments sont générateurs de risques. Il conviendrait d’automatiser la remonté des relevés de banques et des rapprochements de banque.</a:t>
            </a:r>
          </a:p>
          <a:p>
            <a:pPr marL="311079" indent="-311079" algn="just">
              <a:buFont typeface="Wingdings" panose="05000000000000000000" pitchFamily="2" charset="2"/>
              <a:buChar char="§"/>
            </a:pPr>
            <a:r>
              <a:rPr lang="fr-FR" sz="1452" dirty="0">
                <a:solidFill>
                  <a:srgbClr val="FF0000"/>
                </a:solidFill>
              </a:rPr>
              <a:t>S’assurer que les fiches fournisseurs sont mises à jour par des personnes n’ayant pas accès à la comptabilité et ne pouvant pas saisir de factures/écritures.</a:t>
            </a:r>
          </a:p>
          <a:p>
            <a:pPr marL="311079" indent="-311079" algn="just">
              <a:buFont typeface="Wingdings" panose="05000000000000000000" pitchFamily="2" charset="2"/>
              <a:buChar char="§"/>
            </a:pPr>
            <a:r>
              <a:rPr lang="fr-FR" sz="1452" dirty="0">
                <a:solidFill>
                  <a:srgbClr val="FF0000"/>
                </a:solidFill>
              </a:rPr>
              <a:t>Les taux de change peuvent être saisie manuellement ce qui induit une déconnexion avec les montants de conversion de la </a:t>
            </a:r>
            <a:r>
              <a:rPr lang="fr-FR" sz="1452" dirty="0" err="1">
                <a:solidFill>
                  <a:srgbClr val="FF0000"/>
                </a:solidFill>
              </a:rPr>
              <a:t>BdF</a:t>
            </a:r>
            <a:r>
              <a:rPr lang="fr-FR" sz="1452" dirty="0">
                <a:solidFill>
                  <a:srgbClr val="FF0000"/>
                </a:solidFill>
              </a:rPr>
              <a:t>, ceux-ci sont retenus via d’autres sites internet. </a:t>
            </a:r>
          </a:p>
          <a:p>
            <a:pPr marL="311079" indent="-311079" algn="just">
              <a:buFont typeface="Wingdings" panose="05000000000000000000" pitchFamily="2" charset="2"/>
              <a:buChar char="§"/>
            </a:pPr>
            <a:r>
              <a:rPr lang="fr-FR" sz="1452" dirty="0">
                <a:solidFill>
                  <a:srgbClr val="FF0000"/>
                </a:solidFill>
              </a:rPr>
              <a:t>Etablir une liste des signatures afin que les personnes du service Comptabilité Fournisseur s’assure de la correcte autorisation de dépenses.</a:t>
            </a:r>
          </a:p>
        </p:txBody>
      </p:sp>
    </p:spTree>
    <p:extLst>
      <p:ext uri="{BB962C8B-B14F-4D97-AF65-F5344CB8AC3E}">
        <p14:creationId xmlns:p14="http://schemas.microsoft.com/office/powerpoint/2010/main" val="1428456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045680" y="304033"/>
            <a:ext cx="4440457" cy="245901"/>
          </a:xfrm>
          <a:prstGeom prst="rect">
            <a:avLst/>
          </a:prstGeom>
          <a:noFill/>
        </p:spPr>
        <p:txBody>
          <a:bodyPr wrap="square" lIns="0" rIns="0" rtlCol="0">
            <a:spAutoFit/>
          </a:bodyPr>
          <a:lstStyle/>
          <a:p>
            <a:pPr defTabSz="429080"/>
            <a:r>
              <a:rPr lang="en-US" sz="998" b="1" dirty="0">
                <a:solidFill>
                  <a:srgbClr val="002060"/>
                </a:solidFill>
                <a:latin typeface="Univers LT Std 45 Light"/>
                <a:cs typeface="Univers LT Std 45 Light"/>
              </a:rPr>
              <a:t>[</a:t>
            </a:r>
            <a:r>
              <a:rPr lang="fr-FR" sz="998" b="1" dirty="0">
                <a:solidFill>
                  <a:srgbClr val="002060"/>
                </a:solidFill>
                <a:latin typeface="Univers LT Std 45 Light"/>
                <a:cs typeface="Univers LT Std 45 Light"/>
              </a:rPr>
              <a:t>Principales observations sur le contrôle interne par processus revus</a:t>
            </a:r>
            <a:r>
              <a:rPr lang="en-US" sz="998" b="1" dirty="0">
                <a:solidFill>
                  <a:srgbClr val="002060"/>
                </a:solidFill>
                <a:latin typeface="Univers LT Std 45 Light"/>
                <a:cs typeface="Univers LT Std 45 Light"/>
              </a:rPr>
              <a:t>]</a:t>
            </a:r>
            <a:endParaRPr lang="en-US" sz="998" b="1" dirty="0">
              <a:solidFill>
                <a:srgbClr val="002060"/>
              </a:solidFill>
              <a:latin typeface="Univers LT Std 45 Light"/>
              <a:cs typeface="Univers LT Std 45 Light"/>
            </a:endParaRPr>
          </a:p>
        </p:txBody>
      </p:sp>
      <p:sp>
        <p:nvSpPr>
          <p:cNvPr id="6" name="Titre 1"/>
          <p:cNvSpPr txBox="1">
            <a:spLocks/>
          </p:cNvSpPr>
          <p:nvPr/>
        </p:nvSpPr>
        <p:spPr>
          <a:xfrm>
            <a:off x="2044582" y="604865"/>
            <a:ext cx="8363115" cy="855450"/>
          </a:xfrm>
          <a:prstGeom prst="rect">
            <a:avLst/>
          </a:prstGeom>
          <a:noFill/>
        </p:spPr>
        <p:txBody>
          <a:bodyPr vert="horz" lIns="0" tIns="0" rIns="0" bIns="0" rtlCol="0" anchor="t" anchorCtr="0">
            <a:noAutofit/>
          </a:bodyPr>
          <a:lstStyle>
            <a:lvl1pPr eaLnBrk="1" hangingPunct="1">
              <a:lnSpc>
                <a:spcPct val="70000"/>
              </a:lnSpc>
              <a:defRPr sz="3998">
                <a:solidFill>
                  <a:srgbClr val="003087"/>
                </a:solidFill>
                <a:latin typeface="KPMG Extralight" panose="020B0303030202040204" pitchFamily="34" charset="0"/>
                <a:cs typeface="KPMG Extralight" panose="020B0303030202040204" pitchFamily="34" charset="0"/>
              </a:defRPr>
            </a:lvl1pPr>
          </a:lstStyle>
          <a:p>
            <a:pPr defTabSz="829544"/>
            <a:r>
              <a:rPr lang="fr-FR" sz="3629" dirty="0">
                <a:cs typeface="Arial" pitchFamily="34" charset="0"/>
              </a:rPr>
              <a:t>Trésorerie – Flowchart</a:t>
            </a:r>
            <a:endParaRPr lang="fr-FR" sz="3627" kern="0" dirty="0"/>
          </a:p>
        </p:txBody>
      </p:sp>
      <p:sp>
        <p:nvSpPr>
          <p:cNvPr id="2" name="Rectangle 1"/>
          <p:cNvSpPr/>
          <p:nvPr/>
        </p:nvSpPr>
        <p:spPr>
          <a:xfrm>
            <a:off x="1322331" y="905568"/>
            <a:ext cx="9484260" cy="297247"/>
          </a:xfrm>
          <a:prstGeom prst="rect">
            <a:avLst/>
          </a:prstGeom>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82953" tIns="41476" rIns="82953" bIns="41476" numCol="1" spcCol="0" rtlCol="0" fromWordArt="0" anchor="ctr" anchorCtr="0" forceAA="0" compatLnSpc="1">
            <a:prstTxWarp prst="textNoShape">
              <a:avLst/>
            </a:prstTxWarp>
            <a:noAutofit/>
          </a:bodyPr>
          <a:lstStyle/>
          <a:p>
            <a:r>
              <a:rPr lang="fr-FR" sz="1633" dirty="0"/>
              <a:t>Flowchart Trésorerie (hors activité) | Believe (FY2019)</a:t>
            </a:r>
          </a:p>
        </p:txBody>
      </p:sp>
      <p:pic>
        <p:nvPicPr>
          <p:cNvPr id="8" name="Image 7"/>
          <p:cNvPicPr>
            <a:picLocks noChangeAspect="1"/>
          </p:cNvPicPr>
          <p:nvPr/>
        </p:nvPicPr>
        <p:blipFill>
          <a:blip r:embed="rId3"/>
          <a:stretch>
            <a:fillRect/>
          </a:stretch>
        </p:blipFill>
        <p:spPr>
          <a:xfrm>
            <a:off x="9584121" y="6359708"/>
            <a:ext cx="706060" cy="257458"/>
          </a:xfrm>
          <a:prstGeom prst="rect">
            <a:avLst/>
          </a:prstGeom>
        </p:spPr>
      </p:pic>
    </p:spTree>
    <p:extLst>
      <p:ext uri="{BB962C8B-B14F-4D97-AF65-F5344CB8AC3E}">
        <p14:creationId xmlns:p14="http://schemas.microsoft.com/office/powerpoint/2010/main" val="3534272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045680" y="304033"/>
            <a:ext cx="4440457" cy="245901"/>
          </a:xfrm>
          <a:prstGeom prst="rect">
            <a:avLst/>
          </a:prstGeom>
          <a:noFill/>
        </p:spPr>
        <p:txBody>
          <a:bodyPr wrap="square" lIns="0" rIns="0" rtlCol="0">
            <a:spAutoFit/>
          </a:bodyPr>
          <a:lstStyle/>
          <a:p>
            <a:pPr defTabSz="429080"/>
            <a:r>
              <a:rPr lang="en-US" sz="998" b="1" dirty="0">
                <a:solidFill>
                  <a:srgbClr val="002060"/>
                </a:solidFill>
                <a:latin typeface="Univers LT Std 45 Light"/>
                <a:cs typeface="Univers LT Std 45 Light"/>
              </a:rPr>
              <a:t>[</a:t>
            </a:r>
            <a:r>
              <a:rPr lang="fr-FR" sz="998" b="1" dirty="0">
                <a:solidFill>
                  <a:srgbClr val="002060"/>
                </a:solidFill>
                <a:latin typeface="Univers LT Std 45 Light"/>
                <a:cs typeface="Univers LT Std 45 Light"/>
              </a:rPr>
              <a:t>Principales observations sur le contrôle interne par processus revus</a:t>
            </a:r>
            <a:r>
              <a:rPr lang="en-US" sz="998" b="1" dirty="0">
                <a:solidFill>
                  <a:srgbClr val="002060"/>
                </a:solidFill>
                <a:latin typeface="Univers LT Std 45 Light"/>
                <a:cs typeface="Univers LT Std 45 Light"/>
              </a:rPr>
              <a:t>]</a:t>
            </a:r>
            <a:endParaRPr lang="en-US" sz="998" b="1" dirty="0">
              <a:solidFill>
                <a:srgbClr val="002060"/>
              </a:solidFill>
              <a:latin typeface="Univers LT Std 45 Light"/>
              <a:cs typeface="Univers LT Std 45 Light"/>
            </a:endParaRPr>
          </a:p>
        </p:txBody>
      </p:sp>
      <p:sp>
        <p:nvSpPr>
          <p:cNvPr id="6" name="Titre 1"/>
          <p:cNvSpPr txBox="1">
            <a:spLocks/>
          </p:cNvSpPr>
          <p:nvPr/>
        </p:nvSpPr>
        <p:spPr>
          <a:xfrm>
            <a:off x="2044582" y="604865"/>
            <a:ext cx="8363115" cy="855450"/>
          </a:xfrm>
          <a:prstGeom prst="rect">
            <a:avLst/>
          </a:prstGeom>
          <a:noFill/>
        </p:spPr>
        <p:txBody>
          <a:bodyPr vert="horz" lIns="0" tIns="0" rIns="0" bIns="0" rtlCol="0" anchor="t" anchorCtr="0">
            <a:noAutofit/>
          </a:bodyPr>
          <a:lstStyle>
            <a:lvl1pPr eaLnBrk="1" hangingPunct="1">
              <a:lnSpc>
                <a:spcPct val="70000"/>
              </a:lnSpc>
              <a:defRPr sz="3998">
                <a:solidFill>
                  <a:srgbClr val="003087"/>
                </a:solidFill>
                <a:latin typeface="KPMG Extralight" panose="020B0303030202040204" pitchFamily="34" charset="0"/>
                <a:cs typeface="KPMG Extralight" panose="020B0303030202040204" pitchFamily="34" charset="0"/>
              </a:defRPr>
            </a:lvl1pPr>
          </a:lstStyle>
          <a:p>
            <a:pPr defTabSz="829544"/>
            <a:r>
              <a:rPr lang="fr-FR" sz="3629" dirty="0">
                <a:cs typeface="Arial" pitchFamily="34" charset="0"/>
              </a:rPr>
              <a:t>Production immobilisée – Flowchart</a:t>
            </a:r>
            <a:endParaRPr lang="fr-FR" sz="3627" kern="0" dirty="0"/>
          </a:p>
        </p:txBody>
      </p:sp>
      <p:sp>
        <p:nvSpPr>
          <p:cNvPr id="2" name="Rectangle 1"/>
          <p:cNvSpPr/>
          <p:nvPr/>
        </p:nvSpPr>
        <p:spPr>
          <a:xfrm>
            <a:off x="1322331" y="905568"/>
            <a:ext cx="9484260" cy="297247"/>
          </a:xfrm>
          <a:prstGeom prst="rect">
            <a:avLst/>
          </a:prstGeom>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82953" tIns="41476" rIns="82953" bIns="41476" numCol="1" spcCol="0" rtlCol="0" fromWordArt="0" anchor="ctr" anchorCtr="0" forceAA="0" compatLnSpc="1">
            <a:prstTxWarp prst="textNoShape">
              <a:avLst/>
            </a:prstTxWarp>
            <a:noAutofit/>
          </a:bodyPr>
          <a:lstStyle/>
          <a:p>
            <a:r>
              <a:rPr lang="fr-FR" sz="1633" dirty="0"/>
              <a:t>Flowchart Production immobilisée (hors activité) | Believe (FY2019)</a:t>
            </a:r>
          </a:p>
        </p:txBody>
      </p:sp>
      <p:pic>
        <p:nvPicPr>
          <p:cNvPr id="8" name="Image 7"/>
          <p:cNvPicPr>
            <a:picLocks noChangeAspect="1"/>
          </p:cNvPicPr>
          <p:nvPr/>
        </p:nvPicPr>
        <p:blipFill>
          <a:blip r:embed="rId3"/>
          <a:stretch>
            <a:fillRect/>
          </a:stretch>
        </p:blipFill>
        <p:spPr>
          <a:xfrm>
            <a:off x="9584121" y="6359708"/>
            <a:ext cx="706060" cy="257458"/>
          </a:xfrm>
          <a:prstGeom prst="rect">
            <a:avLst/>
          </a:prstGeom>
        </p:spPr>
      </p:pic>
    </p:spTree>
    <p:extLst>
      <p:ext uri="{BB962C8B-B14F-4D97-AF65-F5344CB8AC3E}">
        <p14:creationId xmlns:p14="http://schemas.microsoft.com/office/powerpoint/2010/main" val="14960572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Sous </a:t>
            </a:r>
            <a:r>
              <a:rPr lang="fr-FR" dirty="0" err="1" smtClean="0"/>
              <a:t>traitance</a:t>
            </a:r>
            <a:r>
              <a:rPr lang="fr-FR" dirty="0" smtClean="0"/>
              <a:t> </a:t>
            </a:r>
            <a:endParaRPr lang="fr-FR" dirty="0"/>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2</a:t>
            </a:fld>
            <a:endParaRPr lang="fr-FR"/>
          </a:p>
        </p:txBody>
      </p:sp>
    </p:spTree>
    <p:extLst>
      <p:ext uri="{BB962C8B-B14F-4D97-AF65-F5344CB8AC3E}">
        <p14:creationId xmlns:p14="http://schemas.microsoft.com/office/powerpoint/2010/main" val="2759202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6200" y="777240"/>
            <a:ext cx="7315200" cy="521208"/>
          </a:xfrm>
        </p:spPr>
        <p:txBody>
          <a:bodyPr>
            <a:normAutofit fontScale="90000"/>
          </a:bodyPr>
          <a:lstStyle/>
          <a:p>
            <a:r>
              <a:rPr lang="fr-FR" sz="3200" b="1" dirty="0" smtClean="0"/>
              <a:t>Impôts &amp; taxes</a:t>
            </a:r>
            <a:endParaRPr lang="fr-FR" sz="3200" b="1" dirty="0"/>
          </a:p>
        </p:txBody>
      </p:sp>
      <p:sp>
        <p:nvSpPr>
          <p:cNvPr id="8" name="Espace réservé du texte 2"/>
          <p:cNvSpPr>
            <a:spLocks noGrp="1"/>
          </p:cNvSpPr>
          <p:nvPr>
            <p:ph type="body" idx="1"/>
          </p:nvPr>
        </p:nvSpPr>
        <p:spPr>
          <a:xfrm>
            <a:off x="3886200" y="1490472"/>
            <a:ext cx="7315200" cy="914400"/>
          </a:xfrm>
        </p:spPr>
        <p:txBody>
          <a:bodyPr/>
          <a:lstStyle/>
          <a:p>
            <a:r>
              <a:rPr lang="fr-FR" dirty="0" smtClean="0"/>
              <a:t>Axes d’améliorations :</a:t>
            </a:r>
          </a:p>
          <a:p>
            <a:pPr marL="342900" indent="-342900">
              <a:buFont typeface="Arial" panose="020B0604020202020204" pitchFamily="34" charset="0"/>
              <a:buChar char="•"/>
            </a:pPr>
            <a:endParaRPr lang="fr-FR" sz="2000" dirty="0"/>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20</a:t>
            </a:fld>
            <a:endParaRPr lang="fr-FR"/>
          </a:p>
        </p:txBody>
      </p:sp>
      <p:sp>
        <p:nvSpPr>
          <p:cNvPr id="7" name="ZoneTexte 6"/>
          <p:cNvSpPr txBox="1"/>
          <p:nvPr/>
        </p:nvSpPr>
        <p:spPr>
          <a:xfrm>
            <a:off x="0" y="1060704"/>
            <a:ext cx="3503844" cy="1477328"/>
          </a:xfrm>
          <a:prstGeom prst="rect">
            <a:avLst/>
          </a:prstGeom>
          <a:noFill/>
        </p:spPr>
        <p:txBody>
          <a:bodyPr wrap="none" rtlCol="0">
            <a:spAutoFit/>
          </a:bodyPr>
          <a:lstStyle/>
          <a:p>
            <a:r>
              <a:rPr lang="fr-FR" dirty="0" smtClean="0">
                <a:solidFill>
                  <a:schemeClr val="bg1"/>
                </a:solidFill>
              </a:rPr>
              <a:t>Principaux interlocuteurs :</a:t>
            </a:r>
          </a:p>
          <a:p>
            <a:endParaRPr lang="fr-FR" dirty="0">
              <a:solidFill>
                <a:schemeClr val="bg1"/>
              </a:solidFill>
            </a:endParaRPr>
          </a:p>
          <a:p>
            <a:r>
              <a:rPr lang="fr-FR" dirty="0" smtClean="0">
                <a:solidFill>
                  <a:schemeClr val="bg1"/>
                </a:solidFill>
              </a:rPr>
              <a:t>Compta Général: Sebastien SURAT</a:t>
            </a:r>
          </a:p>
          <a:p>
            <a:endParaRPr lang="fr-FR" dirty="0" smtClean="0">
              <a:solidFill>
                <a:schemeClr val="bg1"/>
              </a:solidFill>
            </a:endParaRPr>
          </a:p>
          <a:p>
            <a:endParaRPr lang="fr-FR" dirty="0" smtClean="0">
              <a:solidFill>
                <a:schemeClr val="bg1"/>
              </a:solidFill>
            </a:endParaRPr>
          </a:p>
        </p:txBody>
      </p:sp>
      <p:sp>
        <p:nvSpPr>
          <p:cNvPr id="9" name="Espace réservé du texte 2"/>
          <p:cNvSpPr txBox="1">
            <a:spLocks/>
          </p:cNvSpPr>
          <p:nvPr/>
        </p:nvSpPr>
        <p:spPr>
          <a:xfrm>
            <a:off x="3886200" y="3691128"/>
            <a:ext cx="7315200" cy="914400"/>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r>
              <a:rPr lang="fr-FR" dirty="0" smtClean="0"/>
              <a:t>Recommandations pour la clôture :</a:t>
            </a:r>
          </a:p>
          <a:p>
            <a:pPr marL="342900" indent="-342900">
              <a:buFont typeface="Wingdings" panose="05000000000000000000" pitchFamily="2" charset="2"/>
              <a:buChar char="§"/>
            </a:pPr>
            <a:r>
              <a:rPr lang="fr-FR" sz="2000" dirty="0" smtClean="0"/>
              <a:t>Prévoir un contrôle de TVA</a:t>
            </a:r>
            <a:endParaRPr lang="fr-FR" sz="2000" dirty="0"/>
          </a:p>
        </p:txBody>
      </p:sp>
    </p:spTree>
    <p:extLst>
      <p:ext uri="{BB962C8B-B14F-4D97-AF65-F5344CB8AC3E}">
        <p14:creationId xmlns:p14="http://schemas.microsoft.com/office/powerpoint/2010/main" val="7829898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2">
            <a:extLst>
              <a:ext uri="{FF2B5EF4-FFF2-40B4-BE49-F238E27FC236}">
                <a16:creationId xmlns="" xmlns:a16="http://schemas.microsoft.com/office/drawing/2014/main" id="{D201BD32-1D09-4FA0-A86E-B1A04A485C91}"/>
              </a:ext>
            </a:extLst>
          </p:cNvPr>
          <p:cNvSpPr>
            <a:spLocks noGrp="1"/>
          </p:cNvSpPr>
          <p:nvPr>
            <p:ph idx="1"/>
          </p:nvPr>
        </p:nvSpPr>
        <p:spPr>
          <a:xfrm>
            <a:off x="3273551" y="749808"/>
            <a:ext cx="8494777" cy="5358768"/>
          </a:xfrm>
        </p:spPr>
        <p:txBody>
          <a:bodyPr>
            <a:normAutofit fontScale="62500" lnSpcReduction="20000"/>
          </a:bodyPr>
          <a:lstStyle/>
          <a:p>
            <a:pPr indent="0" algn="just">
              <a:lnSpc>
                <a:spcPts val="1920"/>
              </a:lnSpc>
              <a:buNone/>
            </a:pPr>
            <a:r>
              <a:rPr lang="fr-FR" sz="4000" dirty="0"/>
              <a:t>Le présent document, préparé dans le cadre de notre mission de </a:t>
            </a:r>
            <a:r>
              <a:rPr lang="fr-FR" sz="4000" dirty="0" smtClean="0"/>
              <a:t>Commissaires aux </a:t>
            </a:r>
            <a:r>
              <a:rPr lang="fr-FR" sz="4000" dirty="0"/>
              <a:t>comptes de la société </a:t>
            </a:r>
            <a:r>
              <a:rPr lang="fr-FR" sz="4000" dirty="0" smtClean="0"/>
              <a:t>BELIEVE, </a:t>
            </a:r>
            <a:r>
              <a:rPr lang="fr-FR" sz="4000" dirty="0"/>
              <a:t>est rédigé à l’intention de la direction de la société.</a:t>
            </a:r>
          </a:p>
          <a:p>
            <a:pPr algn="just">
              <a:lnSpc>
                <a:spcPts val="1920"/>
              </a:lnSpc>
              <a:spcBef>
                <a:spcPts val="1200"/>
              </a:spcBef>
              <a:buNone/>
            </a:pPr>
            <a:r>
              <a:rPr lang="fr-FR" sz="4000" dirty="0"/>
              <a:t>	Ce document a pour vocation de synthétiser les travaux </a:t>
            </a:r>
            <a:r>
              <a:rPr lang="fr-FR" sz="4000" dirty="0" smtClean="0"/>
              <a:t>réalisés lors du l’</a:t>
            </a:r>
            <a:r>
              <a:rPr lang="fr-FR" sz="4000" dirty="0" err="1" smtClean="0"/>
              <a:t>interim</a:t>
            </a:r>
            <a:r>
              <a:rPr lang="fr-FR" sz="4000" dirty="0" smtClean="0"/>
              <a:t>. </a:t>
            </a:r>
            <a:r>
              <a:rPr lang="fr-FR" sz="4000" dirty="0"/>
              <a:t>Il s’inscrit dans le cadre de </a:t>
            </a:r>
            <a:r>
              <a:rPr lang="fr-FR" sz="4000" dirty="0" smtClean="0"/>
              <a:t>la préparation de l’audit au 31/12/2019.</a:t>
            </a:r>
            <a:endParaRPr lang="fr-FR" sz="4000" dirty="0"/>
          </a:p>
          <a:p>
            <a:pPr algn="just">
              <a:lnSpc>
                <a:spcPts val="1920"/>
              </a:lnSpc>
              <a:spcBef>
                <a:spcPts val="1200"/>
              </a:spcBef>
              <a:buNone/>
            </a:pPr>
            <a:r>
              <a:rPr lang="fr-FR" sz="4000" dirty="0"/>
              <a:t>	Dans ce contexte, ce document  : </a:t>
            </a:r>
          </a:p>
          <a:p>
            <a:pPr lvl="1" algn="just">
              <a:lnSpc>
                <a:spcPts val="1920"/>
              </a:lnSpc>
            </a:pPr>
            <a:r>
              <a:rPr lang="fr-FR" sz="3600" dirty="0"/>
              <a:t>ne saurait être utilisé comme un rapport formel d’audit. La conclusion de nos travaux sera exprimée dans nos rapports,</a:t>
            </a:r>
          </a:p>
          <a:p>
            <a:pPr lvl="1" algn="just">
              <a:lnSpc>
                <a:spcPts val="1920"/>
              </a:lnSpc>
            </a:pPr>
            <a:r>
              <a:rPr lang="fr-FR" sz="3600" dirty="0"/>
              <a:t>ne peut être communiqué à aucun tiers sans notre accord préalable et ne peut être utilisé, mentionné ou interprété dans un cadre autre </a:t>
            </a:r>
          </a:p>
          <a:p>
            <a:pPr indent="0" algn="just">
              <a:lnSpc>
                <a:spcPts val="1920"/>
              </a:lnSpc>
              <a:spcBef>
                <a:spcPts val="1200"/>
              </a:spcBef>
              <a:buNone/>
            </a:pPr>
            <a:r>
              <a:rPr lang="fr-FR" sz="4000" dirty="0"/>
              <a:t>Le cabinet décline toute responsabilité envers des tiers qui utiliseraient les informations mentionnées dans le présent support.</a:t>
            </a:r>
          </a:p>
          <a:p>
            <a:pPr algn="just">
              <a:lnSpc>
                <a:spcPts val="1920"/>
              </a:lnSpc>
              <a:spcBef>
                <a:spcPts val="1200"/>
              </a:spcBef>
              <a:buNone/>
            </a:pPr>
            <a:r>
              <a:rPr lang="fr-FR" sz="4000" dirty="0"/>
              <a:t>	Ce document a été établi sur la base de nos diligences effectuées dans vos locaux. </a:t>
            </a:r>
            <a:endParaRPr lang="fr-FR" dirty="0"/>
          </a:p>
        </p:txBody>
      </p:sp>
      <p:sp>
        <p:nvSpPr>
          <p:cNvPr id="6" name="Espace réservé de la date 5"/>
          <p:cNvSpPr>
            <a:spLocks noGrp="1"/>
          </p:cNvSpPr>
          <p:nvPr>
            <p:ph type="dt" sz="half" idx="10"/>
          </p:nvPr>
        </p:nvSpPr>
        <p:spPr/>
        <p:txBody>
          <a:bodyPr/>
          <a:lstStyle/>
          <a:p>
            <a:r>
              <a:rPr lang="fr-FR" smtClean="0"/>
              <a:t>10/01/2019</a:t>
            </a:r>
            <a:endParaRPr lang="fr-FR"/>
          </a:p>
        </p:txBody>
      </p:sp>
      <p:sp>
        <p:nvSpPr>
          <p:cNvPr id="8" name="Espace réservé du pied de page 7"/>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4EE100C-96BE-4E75-8040-36437FEFEDD6}" type="slidenum">
              <a:rPr lang="fr-FR" smtClean="0">
                <a:solidFill>
                  <a:prstClr val="black">
                    <a:tint val="75000"/>
                  </a:prstClr>
                </a:solidFill>
              </a:rPr>
              <a:pPr/>
              <a:t>3</a:t>
            </a:fld>
            <a:endParaRPr lang="fr-FR" dirty="0">
              <a:solidFill>
                <a:prstClr val="black">
                  <a:tint val="75000"/>
                </a:prstClr>
              </a:solidFill>
            </a:endParaRPr>
          </a:p>
        </p:txBody>
      </p:sp>
    </p:spTree>
    <p:extLst>
      <p:ext uri="{BB962C8B-B14F-4D97-AF65-F5344CB8AC3E}">
        <p14:creationId xmlns:p14="http://schemas.microsoft.com/office/powerpoint/2010/main" val="25159055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smtClean="0"/>
              <a:t>Organisation</a:t>
            </a:r>
            <a:endParaRPr lang="fr-FR" dirty="0"/>
          </a:p>
        </p:txBody>
      </p:sp>
      <p:sp>
        <p:nvSpPr>
          <p:cNvPr id="7" name="Espace réservé de la date 6"/>
          <p:cNvSpPr>
            <a:spLocks noGrp="1"/>
          </p:cNvSpPr>
          <p:nvPr>
            <p:ph type="dt" sz="half" idx="10"/>
          </p:nvPr>
        </p:nvSpPr>
        <p:spPr/>
        <p:txBody>
          <a:bodyPr/>
          <a:lstStyle/>
          <a:p>
            <a:r>
              <a:rPr lang="fr-FR" smtClean="0"/>
              <a:t>10/01/2019</a:t>
            </a:r>
            <a:endParaRPr lang="fr-FR"/>
          </a:p>
        </p:txBody>
      </p:sp>
      <p:sp>
        <p:nvSpPr>
          <p:cNvPr id="8" name="Espace réservé du pied de page 7"/>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4EE100C-96BE-4E75-8040-36437FEFEDD6}" type="slidenum">
              <a:rPr lang="fr-FR" smtClean="0">
                <a:solidFill>
                  <a:prstClr val="black">
                    <a:tint val="75000"/>
                  </a:prstClr>
                </a:solidFill>
              </a:rPr>
              <a:pPr/>
              <a:t>4</a:t>
            </a:fld>
            <a:endParaRPr lang="fr-FR" dirty="0">
              <a:solidFill>
                <a:prstClr val="black">
                  <a:tint val="75000"/>
                </a:prstClr>
              </a:solidFill>
            </a:endParaRPr>
          </a:p>
        </p:txBody>
      </p:sp>
      <p:sp>
        <p:nvSpPr>
          <p:cNvPr id="6" name="Espace réservé du contenu 2"/>
          <p:cNvSpPr txBox="1">
            <a:spLocks/>
          </p:cNvSpPr>
          <p:nvPr/>
        </p:nvSpPr>
        <p:spPr>
          <a:xfrm>
            <a:off x="3474720" y="379010"/>
            <a:ext cx="8019288" cy="572918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fr-FR" sz="2600" dirty="0">
              <a:solidFill>
                <a:prstClr val="black"/>
              </a:solidFill>
            </a:endParaRPr>
          </a:p>
          <a:p>
            <a:r>
              <a:rPr lang="fr-FR" sz="2600" dirty="0">
                <a:solidFill>
                  <a:prstClr val="black"/>
                </a:solidFill>
              </a:rPr>
              <a:t>Périmètre d’audit </a:t>
            </a:r>
          </a:p>
          <a:p>
            <a:pPr lvl="1"/>
            <a:r>
              <a:rPr lang="fr-FR" sz="1900" dirty="0" smtClean="0">
                <a:solidFill>
                  <a:prstClr val="black"/>
                </a:solidFill>
              </a:rPr>
              <a:t>BELIEVE SAS</a:t>
            </a:r>
            <a:endParaRPr lang="fr-FR" sz="1900" dirty="0">
              <a:solidFill>
                <a:prstClr val="black"/>
              </a:solidFill>
            </a:endParaRPr>
          </a:p>
          <a:p>
            <a:pPr marL="457200" lvl="1" indent="0">
              <a:buNone/>
            </a:pPr>
            <a:endParaRPr lang="fr-FR" sz="1900" dirty="0">
              <a:solidFill>
                <a:prstClr val="black"/>
              </a:solidFill>
            </a:endParaRPr>
          </a:p>
          <a:p>
            <a:pPr marL="342900" lvl="1" indent="-342900">
              <a:buFont typeface="Arial" pitchFamily="34" charset="0"/>
              <a:buChar char="•"/>
            </a:pPr>
            <a:r>
              <a:rPr lang="fr-FR" sz="2600" dirty="0">
                <a:solidFill>
                  <a:prstClr val="black"/>
                </a:solidFill>
              </a:rPr>
              <a:t>Calendrier de </a:t>
            </a:r>
            <a:r>
              <a:rPr lang="fr-FR" sz="2600" dirty="0" smtClean="0">
                <a:solidFill>
                  <a:prstClr val="black"/>
                </a:solidFill>
              </a:rPr>
              <a:t>l’</a:t>
            </a:r>
            <a:r>
              <a:rPr lang="fr-FR" sz="2600" dirty="0" err="1" smtClean="0">
                <a:solidFill>
                  <a:prstClr val="black"/>
                </a:solidFill>
              </a:rPr>
              <a:t>interim</a:t>
            </a:r>
            <a:r>
              <a:rPr lang="fr-FR" sz="2600" dirty="0" smtClean="0">
                <a:solidFill>
                  <a:prstClr val="black"/>
                </a:solidFill>
              </a:rPr>
              <a:t> </a:t>
            </a:r>
            <a:endParaRPr lang="fr-FR" sz="2600" dirty="0">
              <a:solidFill>
                <a:prstClr val="black"/>
              </a:solidFill>
            </a:endParaRPr>
          </a:p>
          <a:p>
            <a:pPr marL="457200" lvl="1" indent="0">
              <a:buNone/>
            </a:pPr>
            <a:r>
              <a:rPr lang="fr-FR" sz="1900" dirty="0" smtClean="0">
                <a:solidFill>
                  <a:prstClr val="black"/>
                </a:solidFill>
              </a:rPr>
              <a:t>Intervention </a:t>
            </a:r>
            <a:r>
              <a:rPr lang="fr-FR" sz="1900" dirty="0">
                <a:solidFill>
                  <a:prstClr val="black"/>
                </a:solidFill>
              </a:rPr>
              <a:t>dans votre société: </a:t>
            </a:r>
            <a:r>
              <a:rPr lang="fr-FR" sz="1900" dirty="0" smtClean="0">
                <a:solidFill>
                  <a:prstClr val="black"/>
                </a:solidFill>
              </a:rPr>
              <a:t>du 25 au 30 novembre 2019</a:t>
            </a:r>
          </a:p>
          <a:p>
            <a:pPr marL="457200" lvl="1" indent="0">
              <a:buNone/>
            </a:pPr>
            <a:endParaRPr lang="fr-FR" sz="1900" dirty="0">
              <a:solidFill>
                <a:prstClr val="black"/>
              </a:solidFill>
            </a:endParaRPr>
          </a:p>
          <a:p>
            <a:r>
              <a:rPr lang="fr-FR" sz="2400" dirty="0">
                <a:solidFill>
                  <a:prstClr val="black"/>
                </a:solidFill>
              </a:rPr>
              <a:t>Déroulement de notre intervention </a:t>
            </a:r>
          </a:p>
          <a:p>
            <a:pPr lvl="1" algn="just">
              <a:lnSpc>
                <a:spcPct val="120000"/>
              </a:lnSpc>
            </a:pPr>
            <a:r>
              <a:rPr lang="fr-FR" sz="2000" dirty="0">
                <a:solidFill>
                  <a:prstClr val="black"/>
                </a:solidFill>
              </a:rPr>
              <a:t>Il convient de souligner la très grande disponibilité des interlocuteurs, la qualité de l’information et de la documentation. </a:t>
            </a:r>
          </a:p>
          <a:p>
            <a:pPr lvl="1" algn="just">
              <a:lnSpc>
                <a:spcPct val="120000"/>
              </a:lnSpc>
            </a:pPr>
            <a:r>
              <a:rPr lang="fr-FR" sz="2000" dirty="0">
                <a:solidFill>
                  <a:prstClr val="black"/>
                </a:solidFill>
              </a:rPr>
              <a:t>Nous vous remercions ainsi que vos collaborateurs </a:t>
            </a:r>
            <a:r>
              <a:rPr lang="fr-FR" sz="2000" dirty="0" smtClean="0">
                <a:solidFill>
                  <a:prstClr val="black"/>
                </a:solidFill>
              </a:rPr>
              <a:t>de nous </a:t>
            </a:r>
            <a:r>
              <a:rPr lang="fr-FR" sz="2000" dirty="0">
                <a:solidFill>
                  <a:prstClr val="black"/>
                </a:solidFill>
              </a:rPr>
              <a:t>avoir permis d’apprécier dans de bonnes conditions d’audit les dispositifs de contrôle interne, les systèmes et traitements comptables et administratifs de votre entité</a:t>
            </a:r>
            <a:r>
              <a:rPr lang="fr-FR" sz="2000" dirty="0" smtClean="0">
                <a:solidFill>
                  <a:prstClr val="black"/>
                </a:solidFill>
              </a:rPr>
              <a:t>.</a:t>
            </a:r>
            <a:endParaRPr lang="fr-FR" sz="1900" dirty="0">
              <a:solidFill>
                <a:prstClr val="black"/>
              </a:solidFill>
            </a:endParaRPr>
          </a:p>
          <a:p>
            <a:pPr marL="457200" lvl="1" indent="0" algn="just">
              <a:buNone/>
            </a:pPr>
            <a:endParaRPr lang="fr-FR" sz="1900" dirty="0">
              <a:solidFill>
                <a:prstClr val="black"/>
              </a:solidFill>
            </a:endParaRPr>
          </a:p>
          <a:p>
            <a:pPr marL="457200" lvl="1" indent="0">
              <a:buNone/>
            </a:pPr>
            <a:endParaRPr lang="fr-FR" sz="1900" dirty="0">
              <a:solidFill>
                <a:prstClr val="black"/>
              </a:solidFill>
            </a:endParaRPr>
          </a:p>
          <a:p>
            <a:pPr marL="457200" lvl="1" indent="0">
              <a:buNone/>
            </a:pPr>
            <a:endParaRPr lang="fr-FR" sz="1900" dirty="0">
              <a:solidFill>
                <a:prstClr val="black"/>
              </a:solidFill>
            </a:endParaRPr>
          </a:p>
          <a:p>
            <a:pPr marL="457200" lvl="1" indent="0">
              <a:buNone/>
            </a:pPr>
            <a:endParaRPr lang="fr-FR" sz="1900" dirty="0">
              <a:solidFill>
                <a:prstClr val="black"/>
              </a:solidFill>
            </a:endParaRPr>
          </a:p>
          <a:p>
            <a:pPr marL="457200" lvl="1" indent="0">
              <a:buNone/>
            </a:pPr>
            <a:endParaRPr lang="fr-FR" sz="1900" dirty="0">
              <a:solidFill>
                <a:prstClr val="black"/>
              </a:solidFill>
            </a:endParaRPr>
          </a:p>
          <a:p>
            <a:pPr marL="457200" lvl="1" indent="0">
              <a:buNone/>
            </a:pPr>
            <a:endParaRPr lang="fr-FR" sz="1900" dirty="0">
              <a:solidFill>
                <a:prstClr val="black"/>
              </a:solidFill>
            </a:endParaRPr>
          </a:p>
        </p:txBody>
      </p:sp>
    </p:spTree>
    <p:extLst>
      <p:ext uri="{BB962C8B-B14F-4D97-AF65-F5344CB8AC3E}">
        <p14:creationId xmlns:p14="http://schemas.microsoft.com/office/powerpoint/2010/main" val="19334834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Répartition dans la revue des procédures internes</a:t>
            </a:r>
            <a:endParaRPr lang="fr-FR" dirty="0"/>
          </a:p>
        </p:txBody>
      </p:sp>
      <p:sp>
        <p:nvSpPr>
          <p:cNvPr id="3" name="Espace réservé du contenu 2"/>
          <p:cNvSpPr>
            <a:spLocks noGrp="1"/>
          </p:cNvSpPr>
          <p:nvPr>
            <p:ph sz="half" idx="1"/>
          </p:nvPr>
        </p:nvSpPr>
        <p:spPr>
          <a:xfrm>
            <a:off x="3867912" y="868680"/>
            <a:ext cx="3950208" cy="5120640"/>
          </a:xfrm>
        </p:spPr>
        <p:txBody>
          <a:bodyPr/>
          <a:lstStyle/>
          <a:p>
            <a:r>
              <a:rPr lang="fr-FR" dirty="0"/>
              <a:t>Immobilisations financières</a:t>
            </a:r>
          </a:p>
          <a:p>
            <a:r>
              <a:rPr lang="fr-FR" dirty="0" smtClean="0"/>
              <a:t>Clients/ventes</a:t>
            </a:r>
          </a:p>
          <a:p>
            <a:r>
              <a:rPr lang="fr-FR" dirty="0" smtClean="0"/>
              <a:t>Fournisseurs/achats activité</a:t>
            </a:r>
          </a:p>
          <a:p>
            <a:r>
              <a:rPr lang="fr-FR" dirty="0" err="1" smtClean="0"/>
              <a:t>Intercompagnies</a:t>
            </a:r>
            <a:endParaRPr lang="fr-FR" dirty="0" smtClean="0"/>
          </a:p>
          <a:p>
            <a:r>
              <a:rPr lang="fr-FR" dirty="0" smtClean="0"/>
              <a:t>Provision pour Risques &amp; Charges</a:t>
            </a:r>
          </a:p>
          <a:p>
            <a:endParaRPr lang="fr-FR" dirty="0"/>
          </a:p>
        </p:txBody>
      </p:sp>
      <p:sp>
        <p:nvSpPr>
          <p:cNvPr id="4" name="Espace réservé du contenu 3"/>
          <p:cNvSpPr>
            <a:spLocks noGrp="1"/>
          </p:cNvSpPr>
          <p:nvPr>
            <p:ph sz="half" idx="2"/>
          </p:nvPr>
        </p:nvSpPr>
        <p:spPr>
          <a:xfrm>
            <a:off x="7635240" y="868680"/>
            <a:ext cx="4059936" cy="5120640"/>
          </a:xfrm>
        </p:spPr>
        <p:txBody>
          <a:bodyPr/>
          <a:lstStyle/>
          <a:p>
            <a:r>
              <a:rPr lang="fr-FR" dirty="0" smtClean="0"/>
              <a:t>Immobilisations incorporelles &amp; corporelles</a:t>
            </a:r>
          </a:p>
          <a:p>
            <a:r>
              <a:rPr lang="fr-FR" dirty="0" smtClean="0"/>
              <a:t>Stocks</a:t>
            </a:r>
          </a:p>
          <a:p>
            <a:r>
              <a:rPr lang="fr-FR" dirty="0" smtClean="0"/>
              <a:t>Emprunts / Trésorerie</a:t>
            </a:r>
          </a:p>
          <a:p>
            <a:r>
              <a:rPr lang="fr-FR" dirty="0" smtClean="0"/>
              <a:t>Personnel</a:t>
            </a:r>
            <a:endParaRPr lang="fr-FR" dirty="0"/>
          </a:p>
          <a:p>
            <a:r>
              <a:rPr lang="fr-FR" dirty="0" smtClean="0"/>
              <a:t>Impôt et taxes</a:t>
            </a:r>
          </a:p>
          <a:p>
            <a:r>
              <a:rPr lang="fr-FR" dirty="0" smtClean="0"/>
              <a:t>Frais généraux (AACE Cpte 60/61/62)</a:t>
            </a:r>
          </a:p>
          <a:p>
            <a:endParaRPr lang="fr-FR" dirty="0"/>
          </a:p>
        </p:txBody>
      </p:sp>
      <p:sp>
        <p:nvSpPr>
          <p:cNvPr id="7" name="Espace réservé de la date 6"/>
          <p:cNvSpPr>
            <a:spLocks noGrp="1"/>
          </p:cNvSpPr>
          <p:nvPr>
            <p:ph type="dt" sz="half" idx="10"/>
          </p:nvPr>
        </p:nvSpPr>
        <p:spPr/>
        <p:txBody>
          <a:bodyPr/>
          <a:lstStyle/>
          <a:p>
            <a:r>
              <a:rPr lang="fr-FR" smtClean="0"/>
              <a:t>10/01/2019</a:t>
            </a:r>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B139944-51BA-4006-BF09-6FF8C8003E00}" type="slidenum">
              <a:rPr lang="fr-FR" smtClean="0"/>
              <a:t>5</a:t>
            </a:fld>
            <a:endParaRPr lang="fr-FR"/>
          </a:p>
        </p:txBody>
      </p:sp>
      <p:pic>
        <p:nvPicPr>
          <p:cNvPr id="5" name="Image 4"/>
          <p:cNvPicPr>
            <a:picLocks noChangeAspect="1"/>
          </p:cNvPicPr>
          <p:nvPr/>
        </p:nvPicPr>
        <p:blipFill>
          <a:blip r:embed="rId3"/>
          <a:stretch>
            <a:fillRect/>
          </a:stretch>
        </p:blipFill>
        <p:spPr>
          <a:xfrm>
            <a:off x="8617385" y="440108"/>
            <a:ext cx="1876190" cy="857143"/>
          </a:xfrm>
          <a:prstGeom prst="rect">
            <a:avLst/>
          </a:prstGeom>
        </p:spPr>
      </p:pic>
      <p:pic>
        <p:nvPicPr>
          <p:cNvPr id="6" name="Image 5"/>
          <p:cNvPicPr>
            <a:picLocks noChangeAspect="1"/>
          </p:cNvPicPr>
          <p:nvPr/>
        </p:nvPicPr>
        <p:blipFill>
          <a:blip r:embed="rId4"/>
          <a:stretch>
            <a:fillRect/>
          </a:stretch>
        </p:blipFill>
        <p:spPr>
          <a:xfrm>
            <a:off x="4599811" y="475772"/>
            <a:ext cx="1879118" cy="785813"/>
          </a:xfrm>
          <a:prstGeom prst="rect">
            <a:avLst/>
          </a:prstGeom>
        </p:spPr>
      </p:pic>
    </p:spTree>
    <p:extLst>
      <p:ext uri="{BB962C8B-B14F-4D97-AF65-F5344CB8AC3E}">
        <p14:creationId xmlns:p14="http://schemas.microsoft.com/office/powerpoint/2010/main" val="14098014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sz="half" idx="1"/>
          </p:nvPr>
        </p:nvSpPr>
        <p:spPr/>
        <p:txBody>
          <a:bodyPr/>
          <a:lstStyle/>
          <a:p>
            <a:endParaRPr lang="fr-FR"/>
          </a:p>
        </p:txBody>
      </p:sp>
      <p:sp>
        <p:nvSpPr>
          <p:cNvPr id="4" name="Espace réservé du contenu 3"/>
          <p:cNvSpPr>
            <a:spLocks noGrp="1"/>
          </p:cNvSpPr>
          <p:nvPr>
            <p:ph sz="half" idx="2"/>
          </p:nvPr>
        </p:nvSpPr>
        <p:spPr/>
        <p:txBody>
          <a:bodyPr/>
          <a:lstStyle/>
          <a:p>
            <a:endParaRPr lang="fr-FR"/>
          </a:p>
        </p:txBody>
      </p:sp>
      <p:sp>
        <p:nvSpPr>
          <p:cNvPr id="5" name="Espace réservé de la date 4"/>
          <p:cNvSpPr>
            <a:spLocks noGrp="1"/>
          </p:cNvSpPr>
          <p:nvPr>
            <p:ph type="dt" sz="half" idx="10"/>
          </p:nvPr>
        </p:nvSpPr>
        <p:spPr/>
        <p:txBody>
          <a:bodyPr/>
          <a:lstStyle/>
          <a:p>
            <a:r>
              <a:rPr lang="fr-FR" smtClean="0"/>
              <a:t>10/01/2019</a:t>
            </a:r>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B139944-51BA-4006-BF09-6FF8C8003E00}" type="slidenum">
              <a:rPr lang="fr-FR" smtClean="0"/>
              <a:t>6</a:t>
            </a:fld>
            <a:endParaRPr lang="fr-FR"/>
          </a:p>
        </p:txBody>
      </p:sp>
    </p:spTree>
    <p:extLst>
      <p:ext uri="{BB962C8B-B14F-4D97-AF65-F5344CB8AC3E}">
        <p14:creationId xmlns:p14="http://schemas.microsoft.com/office/powerpoint/2010/main" val="561042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10/01/2019</a:t>
            </a:r>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B139944-51BA-4006-BF09-6FF8C8003E00}" type="slidenum">
              <a:rPr lang="fr-FR" smtClean="0"/>
              <a:t>7</a:t>
            </a:fld>
            <a:endParaRPr lang="fr-FR"/>
          </a:p>
        </p:txBody>
      </p:sp>
      <p:graphicFrame>
        <p:nvGraphicFramePr>
          <p:cNvPr id="5" name="Diagramme 4"/>
          <p:cNvGraphicFramePr/>
          <p:nvPr/>
        </p:nvGraphicFramePr>
        <p:xfrm>
          <a:off x="3352800" y="834390"/>
          <a:ext cx="5486400" cy="5189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21895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6200" y="777240"/>
            <a:ext cx="7315200" cy="521208"/>
          </a:xfrm>
        </p:spPr>
        <p:txBody>
          <a:bodyPr>
            <a:normAutofit fontScale="90000"/>
          </a:bodyPr>
          <a:lstStyle/>
          <a:p>
            <a:r>
              <a:rPr lang="fr-FR" sz="3200" b="1" dirty="0"/>
              <a:t>Immobilisations </a:t>
            </a:r>
            <a:r>
              <a:rPr lang="fr-FR" sz="3200" b="1" dirty="0" smtClean="0"/>
              <a:t>incorporelles 1/2</a:t>
            </a:r>
            <a:endParaRPr lang="fr-FR" sz="3200" b="1" dirty="0"/>
          </a:p>
        </p:txBody>
      </p:sp>
      <p:sp>
        <p:nvSpPr>
          <p:cNvPr id="3" name="Espace réservé du texte 2"/>
          <p:cNvSpPr>
            <a:spLocks noGrp="1"/>
          </p:cNvSpPr>
          <p:nvPr>
            <p:ph type="body" idx="1"/>
          </p:nvPr>
        </p:nvSpPr>
        <p:spPr>
          <a:xfrm>
            <a:off x="3886200" y="1298448"/>
            <a:ext cx="7315200" cy="4773168"/>
          </a:xfrm>
        </p:spPr>
        <p:txBody>
          <a:bodyPr>
            <a:normAutofit/>
          </a:bodyPr>
          <a:lstStyle/>
          <a:p>
            <a:r>
              <a:rPr lang="fr-FR" dirty="0" smtClean="0"/>
              <a:t>Axes d’améliorations :</a:t>
            </a:r>
          </a:p>
          <a:p>
            <a:r>
              <a:rPr lang="fr-FR" dirty="0" smtClean="0"/>
              <a:t>Concernant la TECH</a:t>
            </a:r>
          </a:p>
          <a:p>
            <a:pPr marL="342900" indent="-342900" algn="just">
              <a:buFont typeface="Wingdings" panose="05000000000000000000" pitchFamily="2" charset="2"/>
              <a:buChar char="§"/>
            </a:pPr>
            <a:r>
              <a:rPr lang="fr-FR" sz="2000" dirty="0" smtClean="0"/>
              <a:t>Mettre en place des feuilles de temps afin d’évaluer les temps réellement alloués à la production immobilisée. </a:t>
            </a:r>
          </a:p>
          <a:p>
            <a:pPr marL="342900" indent="-342900" algn="just">
              <a:buFont typeface="Wingdings" panose="05000000000000000000" pitchFamily="2" charset="2"/>
              <a:buChar char="§"/>
            </a:pPr>
            <a:r>
              <a:rPr lang="fr-FR" sz="2000" dirty="0" smtClean="0"/>
              <a:t>Mettre en place une procédure afin de récupérer de l’ensemble des Manager de projets les affectations des coûts consultants et salariés devant faire l’objet d’une production immobilisée.</a:t>
            </a:r>
          </a:p>
          <a:p>
            <a:pPr marL="342900" indent="-342900" algn="just">
              <a:buFont typeface="Wingdings" panose="05000000000000000000" pitchFamily="2" charset="2"/>
              <a:buChar char="§"/>
            </a:pPr>
            <a:r>
              <a:rPr lang="fr-FR" sz="2000" dirty="0" smtClean="0"/>
              <a:t>Mettre en place un suivi descriptif des développements apportés via les collaborateurs de la TECH</a:t>
            </a:r>
          </a:p>
          <a:p>
            <a:pPr algn="just"/>
            <a:r>
              <a:rPr lang="fr-FR" dirty="0"/>
              <a:t>Concernant </a:t>
            </a:r>
            <a:r>
              <a:rPr lang="fr-FR" dirty="0" smtClean="0"/>
              <a:t>le Label </a:t>
            </a:r>
          </a:p>
          <a:p>
            <a:pPr algn="just"/>
            <a:endParaRPr lang="fr-FR" dirty="0" smtClean="0"/>
          </a:p>
          <a:p>
            <a:pPr marL="342900" indent="-342900" algn="just">
              <a:buFont typeface="Wingdings" panose="05000000000000000000" pitchFamily="2" charset="2"/>
              <a:buChar char="§"/>
            </a:pPr>
            <a:endParaRPr lang="fr-FR" dirty="0" smtClean="0"/>
          </a:p>
          <a:p>
            <a:pPr algn="just"/>
            <a:endParaRPr lang="fr-FR" sz="2000" dirty="0"/>
          </a:p>
        </p:txBody>
      </p:sp>
      <p:sp>
        <p:nvSpPr>
          <p:cNvPr id="4" name="Espace réservé de la date 3"/>
          <p:cNvSpPr>
            <a:spLocks noGrp="1"/>
          </p:cNvSpPr>
          <p:nvPr>
            <p:ph type="dt" sz="half" idx="10"/>
          </p:nvPr>
        </p:nvSpPr>
        <p:spPr/>
        <p:txBody>
          <a:bodyPr/>
          <a:lstStyle/>
          <a:p>
            <a:r>
              <a:rPr lang="fr-FR" smtClean="0"/>
              <a:t>10/01/2019</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t>8</a:t>
            </a:fld>
            <a:endParaRPr lang="fr-FR"/>
          </a:p>
        </p:txBody>
      </p:sp>
      <p:sp>
        <p:nvSpPr>
          <p:cNvPr id="7" name="ZoneTexte 6"/>
          <p:cNvSpPr txBox="1"/>
          <p:nvPr/>
        </p:nvSpPr>
        <p:spPr>
          <a:xfrm>
            <a:off x="0" y="1037844"/>
            <a:ext cx="3343159" cy="1200329"/>
          </a:xfrm>
          <a:prstGeom prst="rect">
            <a:avLst/>
          </a:prstGeom>
          <a:noFill/>
        </p:spPr>
        <p:txBody>
          <a:bodyPr wrap="none" rtlCol="0">
            <a:spAutoFit/>
          </a:bodyPr>
          <a:lstStyle/>
          <a:p>
            <a:r>
              <a:rPr lang="fr-FR" dirty="0" smtClean="0">
                <a:solidFill>
                  <a:schemeClr val="bg1"/>
                </a:solidFill>
              </a:rPr>
              <a:t>Principaux interlocuteurs :</a:t>
            </a:r>
          </a:p>
          <a:p>
            <a:endParaRPr lang="fr-FR" dirty="0">
              <a:solidFill>
                <a:schemeClr val="bg1"/>
              </a:solidFill>
            </a:endParaRPr>
          </a:p>
          <a:p>
            <a:r>
              <a:rPr lang="fr-FR" dirty="0" smtClean="0">
                <a:solidFill>
                  <a:schemeClr val="bg1"/>
                </a:solidFill>
              </a:rPr>
              <a:t>Pr le Label : Hélène GROSLERON</a:t>
            </a:r>
          </a:p>
          <a:p>
            <a:r>
              <a:rPr lang="fr-FR" dirty="0" smtClean="0">
                <a:solidFill>
                  <a:schemeClr val="bg1"/>
                </a:solidFill>
              </a:rPr>
              <a:t>Pr la Tech : Dorianne THIEURY</a:t>
            </a:r>
            <a:endParaRPr lang="fr-FR" dirty="0">
              <a:solidFill>
                <a:schemeClr val="bg1"/>
              </a:solidFill>
            </a:endParaRPr>
          </a:p>
        </p:txBody>
      </p:sp>
    </p:spTree>
    <p:extLst>
      <p:ext uri="{BB962C8B-B14F-4D97-AF65-F5344CB8AC3E}">
        <p14:creationId xmlns:p14="http://schemas.microsoft.com/office/powerpoint/2010/main" val="6478504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6200" y="777240"/>
            <a:ext cx="7315200" cy="521208"/>
          </a:xfrm>
        </p:spPr>
        <p:txBody>
          <a:bodyPr>
            <a:normAutofit fontScale="90000"/>
          </a:bodyPr>
          <a:lstStyle/>
          <a:p>
            <a:r>
              <a:rPr lang="fr-FR" sz="3200" b="1" dirty="0"/>
              <a:t>Immobilisations </a:t>
            </a:r>
            <a:r>
              <a:rPr lang="fr-FR" sz="3200" b="1" dirty="0" smtClean="0"/>
              <a:t>incorporelles 2/2</a:t>
            </a:r>
            <a:endParaRPr lang="fr-FR" sz="3200" b="1" dirty="0"/>
          </a:p>
        </p:txBody>
      </p:sp>
      <p:sp>
        <p:nvSpPr>
          <p:cNvPr id="4" name="Espace réservé de la date 3"/>
          <p:cNvSpPr>
            <a:spLocks noGrp="1"/>
          </p:cNvSpPr>
          <p:nvPr>
            <p:ph type="dt" sz="half" idx="10"/>
          </p:nvPr>
        </p:nvSpPr>
        <p:spPr/>
        <p:txBody>
          <a:bodyPr/>
          <a:lstStyle/>
          <a:p>
            <a:r>
              <a:rPr lang="fr-FR" smtClean="0">
                <a:solidFill>
                  <a:prstClr val="black">
                    <a:lumMod val="50000"/>
                    <a:lumOff val="50000"/>
                  </a:prstClr>
                </a:solidFill>
              </a:rPr>
              <a:t>10/01/2019</a:t>
            </a:r>
            <a:endParaRPr lang="fr-FR">
              <a:solidFill>
                <a:prstClr val="black">
                  <a:lumMod val="50000"/>
                  <a:lumOff val="50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lumMod val="50000"/>
                  <a:lumOff val="50000"/>
                </a:prstClr>
              </a:solidFill>
            </a:endParaRPr>
          </a:p>
        </p:txBody>
      </p:sp>
      <p:sp>
        <p:nvSpPr>
          <p:cNvPr id="6" name="Espace réservé du numéro de diapositive 5"/>
          <p:cNvSpPr>
            <a:spLocks noGrp="1"/>
          </p:cNvSpPr>
          <p:nvPr>
            <p:ph type="sldNum" sz="quarter" idx="12"/>
          </p:nvPr>
        </p:nvSpPr>
        <p:spPr/>
        <p:txBody>
          <a:bodyPr/>
          <a:lstStyle/>
          <a:p>
            <a:fld id="{0B139944-51BA-4006-BF09-6FF8C8003E00}" type="slidenum">
              <a:rPr lang="fr-FR" smtClean="0">
                <a:solidFill>
                  <a:srgbClr val="3494BA"/>
                </a:solidFill>
              </a:rPr>
              <a:pPr/>
              <a:t>9</a:t>
            </a:fld>
            <a:endParaRPr lang="fr-FR">
              <a:solidFill>
                <a:srgbClr val="3494BA"/>
              </a:solidFill>
            </a:endParaRPr>
          </a:p>
        </p:txBody>
      </p:sp>
      <p:sp>
        <p:nvSpPr>
          <p:cNvPr id="7" name="ZoneTexte 6"/>
          <p:cNvSpPr txBox="1"/>
          <p:nvPr/>
        </p:nvSpPr>
        <p:spPr>
          <a:xfrm>
            <a:off x="0" y="1037844"/>
            <a:ext cx="3343159" cy="1200329"/>
          </a:xfrm>
          <a:prstGeom prst="rect">
            <a:avLst/>
          </a:prstGeom>
          <a:noFill/>
        </p:spPr>
        <p:txBody>
          <a:bodyPr wrap="none" rtlCol="0">
            <a:spAutoFit/>
          </a:bodyPr>
          <a:lstStyle/>
          <a:p>
            <a:r>
              <a:rPr lang="fr-FR" dirty="0">
                <a:solidFill>
                  <a:prstClr val="white"/>
                </a:solidFill>
              </a:rPr>
              <a:t>Principaux interlocuteurs :</a:t>
            </a:r>
          </a:p>
          <a:p>
            <a:endParaRPr lang="fr-FR" dirty="0">
              <a:solidFill>
                <a:prstClr val="white"/>
              </a:solidFill>
            </a:endParaRPr>
          </a:p>
          <a:p>
            <a:r>
              <a:rPr lang="fr-FR" dirty="0">
                <a:solidFill>
                  <a:prstClr val="white"/>
                </a:solidFill>
              </a:rPr>
              <a:t>Pr le Label : Hélène GROSLERON</a:t>
            </a:r>
          </a:p>
          <a:p>
            <a:r>
              <a:rPr lang="fr-FR" dirty="0">
                <a:solidFill>
                  <a:prstClr val="white"/>
                </a:solidFill>
              </a:rPr>
              <a:t>Pr la Tech : Dorianne THIEURY</a:t>
            </a:r>
          </a:p>
        </p:txBody>
      </p:sp>
      <p:sp>
        <p:nvSpPr>
          <p:cNvPr id="8" name="Espace réservé du texte 2"/>
          <p:cNvSpPr txBox="1">
            <a:spLocks/>
          </p:cNvSpPr>
          <p:nvPr/>
        </p:nvSpPr>
        <p:spPr>
          <a:xfrm>
            <a:off x="3886200" y="1517904"/>
            <a:ext cx="7315200" cy="4608576"/>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pPr>
              <a:buClr>
                <a:srgbClr val="3494BA"/>
              </a:buClr>
            </a:pPr>
            <a:r>
              <a:rPr lang="fr-FR" dirty="0" smtClean="0">
                <a:solidFill>
                  <a:prstClr val="black">
                    <a:lumMod val="65000"/>
                    <a:lumOff val="35000"/>
                  </a:prstClr>
                </a:solidFill>
              </a:rPr>
              <a:t>Recommandations pour la clôture :</a:t>
            </a:r>
          </a:p>
          <a:p>
            <a:r>
              <a:rPr lang="fr-FR" dirty="0"/>
              <a:t>Concernant la TECH</a:t>
            </a:r>
          </a:p>
          <a:p>
            <a:pPr marL="342900" indent="-342900" algn="just">
              <a:buFont typeface="Wingdings" panose="05000000000000000000" pitchFamily="2" charset="2"/>
              <a:buChar char="§"/>
            </a:pPr>
            <a:r>
              <a:rPr lang="fr-FR" sz="2000" dirty="0" smtClean="0"/>
              <a:t> Obtenir une note descriptive des évolutions et </a:t>
            </a:r>
            <a:endParaRPr lang="fr-FR" sz="2000" dirty="0"/>
          </a:p>
          <a:p>
            <a:pPr algn="just"/>
            <a:r>
              <a:rPr lang="fr-FR" dirty="0" smtClean="0"/>
              <a:t>Concernant </a:t>
            </a:r>
            <a:r>
              <a:rPr lang="fr-FR" dirty="0"/>
              <a:t>le Label </a:t>
            </a:r>
          </a:p>
          <a:p>
            <a:pPr marL="342900" indent="-342900" algn="just">
              <a:buFont typeface="Wingdings" panose="05000000000000000000" pitchFamily="2" charset="2"/>
              <a:buChar char="§"/>
            </a:pPr>
            <a:r>
              <a:rPr lang="fr-FR" sz="2000" dirty="0"/>
              <a:t> </a:t>
            </a:r>
            <a:endParaRPr lang="fr-FR" sz="2400" dirty="0"/>
          </a:p>
          <a:p>
            <a:pPr marL="342900" indent="-342900">
              <a:buClr>
                <a:srgbClr val="3494BA"/>
              </a:buClr>
              <a:buFont typeface="Arial" panose="020B0604020202020204" pitchFamily="34" charset="0"/>
              <a:buChar char="•"/>
            </a:pPr>
            <a:endParaRPr lang="fr-FR" dirty="0">
              <a:solidFill>
                <a:prstClr val="black">
                  <a:lumMod val="65000"/>
                  <a:lumOff val="35000"/>
                </a:prstClr>
              </a:solidFill>
            </a:endParaRPr>
          </a:p>
        </p:txBody>
      </p:sp>
    </p:spTree>
    <p:extLst>
      <p:ext uri="{BB962C8B-B14F-4D97-AF65-F5344CB8AC3E}">
        <p14:creationId xmlns:p14="http://schemas.microsoft.com/office/powerpoint/2010/main" val="170828616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8729</TotalTime>
  <Words>1510</Words>
  <Application>Microsoft Office PowerPoint</Application>
  <PresentationFormat>Grand écran</PresentationFormat>
  <Paragraphs>264</Paragraphs>
  <Slides>20</Slides>
  <Notes>17</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20</vt:i4>
      </vt:variant>
    </vt:vector>
  </HeadingPairs>
  <TitlesOfParts>
    <vt:vector size="30" baseType="lpstr">
      <vt:lpstr>Arial</vt:lpstr>
      <vt:lpstr>Calibri</vt:lpstr>
      <vt:lpstr>Calibri Light</vt:lpstr>
      <vt:lpstr>KPMG Extralight</vt:lpstr>
      <vt:lpstr>Times New Roman</vt:lpstr>
      <vt:lpstr>Univers 45 Light</vt:lpstr>
      <vt:lpstr>Univers LT Std 45 Light</vt:lpstr>
      <vt:lpstr>Wingdings</vt:lpstr>
      <vt:lpstr>Wingdings 2</vt:lpstr>
      <vt:lpstr>Thème Office</vt:lpstr>
      <vt:lpstr>Appréciation du Contrôle Interne 10/01/2020</vt:lpstr>
      <vt:lpstr>Présentation PowerPoint</vt:lpstr>
      <vt:lpstr>Présentation PowerPoint</vt:lpstr>
      <vt:lpstr>Organisation</vt:lpstr>
      <vt:lpstr>Répartition dans la revue des procédures internes</vt:lpstr>
      <vt:lpstr>Présentation PowerPoint</vt:lpstr>
      <vt:lpstr>Présentation PowerPoint</vt:lpstr>
      <vt:lpstr>Immobilisations incorporelles 1/2</vt:lpstr>
      <vt:lpstr>Immobilisations incorporelles 2/2</vt:lpstr>
      <vt:lpstr>Immobilisations corporelles</vt:lpstr>
      <vt:lpstr>Stocks</vt:lpstr>
      <vt:lpstr>Trésorerie</vt:lpstr>
      <vt:lpstr>Trésorerie</vt:lpstr>
      <vt:lpstr>Emprunts</vt:lpstr>
      <vt:lpstr>Personnel 1/2</vt:lpstr>
      <vt:lpstr>Personnel 2/2</vt:lpstr>
      <vt:lpstr>Présentation PowerPoint</vt:lpstr>
      <vt:lpstr>Présentation PowerPoint</vt:lpstr>
      <vt:lpstr>Présentation PowerPoint</vt:lpstr>
      <vt:lpstr>Impôts &amp; taxes</vt:lpstr>
    </vt:vector>
  </TitlesOfParts>
  <Company>COAXIS ASP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SCHNELL Aurelie</dc:creator>
  <cp:lastModifiedBy>SCHNELL Aurelie</cp:lastModifiedBy>
  <cp:revision>43</cp:revision>
  <cp:lastPrinted>2020-01-09T14:25:27Z</cp:lastPrinted>
  <dcterms:created xsi:type="dcterms:W3CDTF">2019-12-17T16:09:36Z</dcterms:created>
  <dcterms:modified xsi:type="dcterms:W3CDTF">2020-01-13T09:36:42Z</dcterms:modified>
</cp:coreProperties>
</file>